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1" r:id="rId1"/>
  </p:sldMasterIdLst>
  <p:notesMasterIdLst>
    <p:notesMasterId r:id="rId92"/>
  </p:notesMasterIdLst>
  <p:handoutMasterIdLst>
    <p:handoutMasterId r:id="rId93"/>
  </p:handoutMasterIdLst>
  <p:sldIdLst>
    <p:sldId id="257" r:id="rId2"/>
    <p:sldId id="416" r:id="rId3"/>
    <p:sldId id="699" r:id="rId4"/>
    <p:sldId id="688" r:id="rId5"/>
    <p:sldId id="531" r:id="rId6"/>
    <p:sldId id="532" r:id="rId7"/>
    <p:sldId id="533" r:id="rId8"/>
    <p:sldId id="534" r:id="rId9"/>
    <p:sldId id="538" r:id="rId10"/>
    <p:sldId id="539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57" r:id="rId20"/>
    <p:sldId id="558" r:id="rId21"/>
    <p:sldId id="559" r:id="rId22"/>
    <p:sldId id="560" r:id="rId23"/>
    <p:sldId id="561" r:id="rId24"/>
    <p:sldId id="709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9" r:id="rId36"/>
    <p:sldId id="580" r:id="rId37"/>
    <p:sldId id="689" r:id="rId38"/>
    <p:sldId id="700" r:id="rId39"/>
    <p:sldId id="701" r:id="rId40"/>
    <p:sldId id="702" r:id="rId41"/>
    <p:sldId id="706" r:id="rId42"/>
    <p:sldId id="690" r:id="rId43"/>
    <p:sldId id="703" r:id="rId44"/>
    <p:sldId id="704" r:id="rId45"/>
    <p:sldId id="705" r:id="rId46"/>
    <p:sldId id="691" r:id="rId47"/>
    <p:sldId id="581" r:id="rId48"/>
    <p:sldId id="582" r:id="rId49"/>
    <p:sldId id="587" r:id="rId50"/>
    <p:sldId id="588" r:id="rId51"/>
    <p:sldId id="589" r:id="rId52"/>
    <p:sldId id="590" r:id="rId53"/>
    <p:sldId id="591" r:id="rId54"/>
    <p:sldId id="592" r:id="rId55"/>
    <p:sldId id="593" r:id="rId56"/>
    <p:sldId id="594" r:id="rId57"/>
    <p:sldId id="595" r:id="rId58"/>
    <p:sldId id="431" r:id="rId59"/>
    <p:sldId id="596" r:id="rId60"/>
    <p:sldId id="597" r:id="rId61"/>
    <p:sldId id="598" r:id="rId62"/>
    <p:sldId id="599" r:id="rId63"/>
    <p:sldId id="600" r:id="rId64"/>
    <p:sldId id="601" r:id="rId65"/>
    <p:sldId id="603" r:id="rId66"/>
    <p:sldId id="604" r:id="rId67"/>
    <p:sldId id="605" r:id="rId68"/>
    <p:sldId id="606" r:id="rId69"/>
    <p:sldId id="607" r:id="rId70"/>
    <p:sldId id="608" r:id="rId71"/>
    <p:sldId id="609" r:id="rId72"/>
    <p:sldId id="610" r:id="rId73"/>
    <p:sldId id="611" r:id="rId74"/>
    <p:sldId id="612" r:id="rId75"/>
    <p:sldId id="613" r:id="rId76"/>
    <p:sldId id="614" r:id="rId77"/>
    <p:sldId id="615" r:id="rId78"/>
    <p:sldId id="616" r:id="rId79"/>
    <p:sldId id="617" r:id="rId80"/>
    <p:sldId id="618" r:id="rId81"/>
    <p:sldId id="619" r:id="rId82"/>
    <p:sldId id="620" r:id="rId83"/>
    <p:sldId id="621" r:id="rId84"/>
    <p:sldId id="622" r:id="rId85"/>
    <p:sldId id="424" r:id="rId86"/>
    <p:sldId id="425" r:id="rId87"/>
    <p:sldId id="426" r:id="rId88"/>
    <p:sldId id="429" r:id="rId89"/>
    <p:sldId id="430" r:id="rId90"/>
    <p:sldId id="358" r:id="rId91"/>
  </p:sldIdLst>
  <p:sldSz cx="7315200" cy="5486400" type="B5JIS"/>
  <p:notesSz cx="7023100" cy="9309100"/>
  <p:embeddedFontLst>
    <p:embeddedFont>
      <p:font typeface="Times" panose="02020603050405020304" pitchFamily="18" charset="0"/>
      <p:regular r:id="rId94"/>
      <p:bold r:id="rId95"/>
      <p:italic r:id="rId96"/>
      <p:boldItalic r:id="rId97"/>
    </p:embeddedFont>
    <p:embeddedFont>
      <p:font typeface="Wingdings 2" panose="05020102010507070707" pitchFamily="18" charset="2"/>
      <p:regular r:id="rId98"/>
    </p:embeddedFont>
    <p:embeddedFont>
      <p:font typeface="Segoe UI Symbol" panose="020B0502040204020203" pitchFamily="34" charset="0"/>
      <p:regular r:id="rId9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36576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73152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09728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46304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1828800" algn="l" defTabSz="731520" rtl="0" eaLnBrk="1" latinLnBrk="0" hangingPunct="1"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194560" algn="l" defTabSz="731520" rtl="0" eaLnBrk="1" latinLnBrk="0" hangingPunct="1"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2560320" algn="l" defTabSz="731520" rtl="0" eaLnBrk="1" latinLnBrk="0" hangingPunct="1"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2926080" algn="l" defTabSz="731520" rtl="0" eaLnBrk="1" latinLnBrk="0" hangingPunct="1">
      <a:defRPr sz="19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6D9787-263E-41DF-B76C-0CCE9765DF94}">
          <p14:sldIdLst>
            <p14:sldId id="257"/>
            <p14:sldId id="416"/>
            <p14:sldId id="699"/>
            <p14:sldId id="688"/>
            <p14:sldId id="531"/>
            <p14:sldId id="532"/>
            <p14:sldId id="533"/>
            <p14:sldId id="534"/>
            <p14:sldId id="538"/>
            <p14:sldId id="539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57"/>
            <p14:sldId id="558"/>
            <p14:sldId id="559"/>
            <p14:sldId id="560"/>
            <p14:sldId id="561"/>
            <p14:sldId id="709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9"/>
            <p14:sldId id="580"/>
            <p14:sldId id="689"/>
            <p14:sldId id="700"/>
            <p14:sldId id="701"/>
            <p14:sldId id="702"/>
            <p14:sldId id="706"/>
            <p14:sldId id="690"/>
            <p14:sldId id="703"/>
            <p14:sldId id="704"/>
            <p14:sldId id="705"/>
            <p14:sldId id="691"/>
            <p14:sldId id="581"/>
            <p14:sldId id="582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431"/>
            <p14:sldId id="596"/>
            <p14:sldId id="597"/>
            <p14:sldId id="598"/>
            <p14:sldId id="599"/>
            <p14:sldId id="600"/>
            <p14:sldId id="601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424"/>
            <p14:sldId id="425"/>
            <p14:sldId id="426"/>
            <p14:sldId id="429"/>
            <p14:sldId id="430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980000"/>
    <a:srgbClr val="DC0000"/>
    <a:srgbClr val="4D4D4D"/>
    <a:srgbClr val="DB013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6" autoAdjust="0"/>
    <p:restoredTop sz="94684" autoAdjust="0"/>
  </p:normalViewPr>
  <p:slideViewPr>
    <p:cSldViewPr>
      <p:cViewPr varScale="1">
        <p:scale>
          <a:sx n="142" d="100"/>
          <a:sy n="142" d="100"/>
        </p:scale>
        <p:origin x="1344" y="114"/>
      </p:cViewPr>
      <p:guideLst>
        <p:guide orient="horz" pos="1728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notesViewPr>
    <p:cSldViewPr>
      <p:cViewPr>
        <p:scale>
          <a:sx n="100" d="100"/>
          <a:sy n="100" d="100"/>
        </p:scale>
        <p:origin x="-1632" y="104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98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4.fntdata"/><Relationship Id="rId10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9" y="1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328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9" y="8843328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3FB9E-877B-446C-A5F0-7E81BD2A0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25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4" y="1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2460"/>
            <a:ext cx="561848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4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4" y="884174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163E218-F5A1-48EE-A0D3-42A21787B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6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576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315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9728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6304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2880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3E218-F5A1-48EE-A0D3-42A21787BF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2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3E218-F5A1-48EE-A0D3-42A21787BF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2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05923" y="0"/>
            <a:ext cx="7945866" cy="54864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648994" y="-17209"/>
            <a:ext cx="2943293" cy="501747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719277" y="-17208"/>
            <a:ext cx="2804160" cy="1850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692" y="2166781"/>
            <a:ext cx="2650684" cy="136172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693" y="3536865"/>
            <a:ext cx="2647842" cy="100850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424242"/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995" y="1213463"/>
            <a:ext cx="1706880" cy="600785"/>
          </a:xfrm>
        </p:spPr>
        <p:txBody>
          <a:bodyPr anchor="b"/>
          <a:lstStyle>
            <a:lvl1pPr algn="l">
              <a:defRPr sz="1900"/>
            </a:lvl1pPr>
          </a:lstStyle>
          <a:p>
            <a:r>
              <a:rPr lang="en-US"/>
              <a:t>October 1, 2012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720711" y="4870627"/>
            <a:ext cx="2804160" cy="65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2816" y="4575973"/>
            <a:ext cx="2265274" cy="2921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9277" y="4575973"/>
            <a:ext cx="514933" cy="2921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8171B25-6A0D-4475-B490-5E58DF2091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9" name="Rectangle 88"/>
          <p:cNvSpPr/>
          <p:nvPr/>
        </p:nvSpPr>
        <p:spPr>
          <a:xfrm>
            <a:off x="3720711" y="4870627"/>
            <a:ext cx="2804160" cy="65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1" y="824118"/>
            <a:ext cx="1187562" cy="382427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637" y="824118"/>
            <a:ext cx="4338963" cy="3824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16" y="2320664"/>
            <a:ext cx="5309974" cy="1089660"/>
          </a:xfrm>
        </p:spPr>
        <p:txBody>
          <a:bodyPr anchor="b"/>
          <a:lstStyle>
            <a:lvl1pPr algn="l">
              <a:defRPr sz="3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916" y="3413761"/>
            <a:ext cx="5309974" cy="1216330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71B25-6A0D-4475-B490-5E58DF2091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33933" y="1850746"/>
            <a:ext cx="2735885" cy="2794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716122" y="1850745"/>
            <a:ext cx="2735885" cy="2794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689" y="1852807"/>
            <a:ext cx="2445718" cy="511810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377" y="2379755"/>
            <a:ext cx="2735885" cy="226863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470" y="1852808"/>
            <a:ext cx="2444574" cy="511810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122" y="2379755"/>
            <a:ext cx="2735885" cy="226863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71B25-6A0D-4475-B490-5E58DF2091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05923" y="0"/>
            <a:ext cx="7945866" cy="5486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648994" y="-17209"/>
            <a:ext cx="2943293" cy="501747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719277" y="-17208"/>
            <a:ext cx="2804160" cy="499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24457" y="481507"/>
            <a:ext cx="2849806" cy="45187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715" y="685222"/>
            <a:ext cx="2472352" cy="41205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720711" y="4870627"/>
            <a:ext cx="2804160" cy="65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3159" y="4579868"/>
            <a:ext cx="2794931" cy="292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866" y="2125948"/>
            <a:ext cx="2643658" cy="1170522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9274" y="3309595"/>
            <a:ext cx="2639027" cy="1214323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05923" y="0"/>
            <a:ext cx="7945866" cy="5486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648994" y="-17209"/>
            <a:ext cx="2943293" cy="501747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719277" y="-17208"/>
            <a:ext cx="2804160" cy="499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24457" y="481507"/>
            <a:ext cx="2849806" cy="4518756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20711" y="4870627"/>
            <a:ext cx="2804160" cy="65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539" y="2128723"/>
            <a:ext cx="2640787" cy="1170432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4167" y="555036"/>
            <a:ext cx="2687698" cy="4374490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1"/>
                </a:solidFill>
              </a:defRPr>
            </a:lvl1pPr>
            <a:lvl2pPr marL="365760" indent="0">
              <a:buNone/>
              <a:defRPr sz="2200"/>
            </a:lvl2pPr>
            <a:lvl3pPr marL="731520" indent="0">
              <a:buNone/>
              <a:defRPr sz="190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7705" y="3306471"/>
            <a:ext cx="2640458" cy="1215649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3159" y="4579868"/>
            <a:ext cx="2794931" cy="292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43840" y="0"/>
            <a:ext cx="7945866" cy="54864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65760" y="266790"/>
            <a:ext cx="6583680" cy="49485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648994" y="-17209"/>
            <a:ext cx="2943293" cy="55939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719277" y="-17208"/>
            <a:ext cx="2804160" cy="499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792" y="822131"/>
            <a:ext cx="5619795" cy="914400"/>
          </a:xfrm>
          <a:prstGeom prst="rect">
            <a:avLst/>
          </a:prstGeom>
        </p:spPr>
        <p:txBody>
          <a:bodyPr vert="horz" lIns="73152" tIns="36576" rIns="73152" bIns="36576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794" y="1858922"/>
            <a:ext cx="5421854" cy="2807182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10" y="179594"/>
            <a:ext cx="1706880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1000">
                <a:solidFill>
                  <a:srgbClr val="FEFEFE"/>
                </a:solidFill>
              </a:defRPr>
            </a:lvl1pPr>
          </a:lstStyle>
          <a:p>
            <a:r>
              <a:rPr lang="en-US"/>
              <a:t>October 1,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3158" y="4681728"/>
            <a:ext cx="2801722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9277" y="179593"/>
            <a:ext cx="1065725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l">
              <a:defRPr sz="10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8171B25-6A0D-4475-B490-5E58DF2091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l" defTabSz="73152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19456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512064" indent="-219456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20" indent="-182880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9770" indent="-182880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60704" indent="-182880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14323" indent="-182880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375258" indent="-182880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536192" indent="-182880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1697126" indent="-182880" algn="l" defTabSz="73152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wood@atacpa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100000"/>
              </a:schemeClr>
            </a:gs>
            <a:gs pos="67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"/>
            <a:ext cx="5863635" cy="23317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Joint Accounting Conference 2018 -</a:t>
            </a:r>
            <a:b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Internal Controls – “The Good, the Bad, and the Ugly”</a:t>
            </a:r>
            <a:b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971800"/>
            <a:ext cx="5974080" cy="1783080"/>
          </a:xfrm>
        </p:spPr>
        <p:txBody>
          <a:bodyPr>
            <a:normAutofit/>
          </a:bodyPr>
          <a:lstStyle/>
          <a:p>
            <a:pPr marL="54864" indent="0">
              <a:buSzPct val="100000"/>
              <a:buNone/>
            </a:pPr>
            <a:r>
              <a:rPr lang="en-US" dirty="0">
                <a:effectLst/>
              </a:rPr>
              <a:t>Prepared by: </a:t>
            </a:r>
            <a:r>
              <a:rPr lang="en-US" dirty="0"/>
              <a:t>Matt Wood, CPA – Partner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2F9C35-39F2-4052-B894-C94D61BB75CF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10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792480" y="243840"/>
            <a:ext cx="5730240" cy="1097280"/>
          </a:xfrm>
        </p:spPr>
        <p:txBody>
          <a:bodyPr/>
          <a:lstStyle/>
          <a:p>
            <a:pPr eaLnBrk="1" hangingPunct="1"/>
            <a:r>
              <a:rPr lang="en-US" altLang="en-US"/>
              <a:t>Treadway Commission Recommendations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341120"/>
            <a:ext cx="6217920" cy="3169920"/>
          </a:xfrm>
        </p:spPr>
        <p:txBody>
          <a:bodyPr/>
          <a:lstStyle/>
          <a:p>
            <a:pPr eaLnBrk="1" hangingPunct="1"/>
            <a:r>
              <a:rPr lang="en-US" altLang="en-US"/>
              <a:t>Mandatory independent audit committee</a:t>
            </a:r>
          </a:p>
          <a:p>
            <a:pPr eaLnBrk="1" hangingPunct="1"/>
            <a:r>
              <a:rPr lang="en-US" altLang="en-US"/>
              <a:t>Committee to have a written charter </a:t>
            </a:r>
          </a:p>
          <a:p>
            <a:pPr eaLnBrk="1" hangingPunct="1"/>
            <a:r>
              <a:rPr lang="en-US" altLang="en-US"/>
              <a:t>Have adequate resources and authority </a:t>
            </a:r>
          </a:p>
          <a:p>
            <a:pPr eaLnBrk="1" hangingPunct="1"/>
            <a:r>
              <a:rPr lang="en-US" altLang="en-US"/>
              <a:t>The audit committee should be informed, vigilant, and effective</a:t>
            </a:r>
          </a:p>
        </p:txBody>
      </p:sp>
    </p:spTree>
    <p:extLst>
      <p:ext uri="{BB962C8B-B14F-4D97-AF65-F5344CB8AC3E}">
        <p14:creationId xmlns:p14="http://schemas.microsoft.com/office/powerpoint/2010/main" val="34806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DCD3EE-A489-4682-8974-BD709D7FB2B6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10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304800"/>
            <a:ext cx="6217920" cy="9753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COSO Definition of Internal Control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097280"/>
            <a:ext cx="6217920" cy="347472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Internal Control is a broadly defined process … designed to provide reasonable assurance regarding the achievement of objectives in the following categories: </a:t>
            </a:r>
          </a:p>
          <a:p>
            <a:pPr lvl="1" eaLnBrk="1" hangingPunct="1"/>
            <a:r>
              <a:rPr lang="en-US" altLang="en-US" dirty="0"/>
              <a:t>Reliability of financial reporting</a:t>
            </a:r>
          </a:p>
          <a:p>
            <a:pPr lvl="1" eaLnBrk="1" hangingPunct="1"/>
            <a:r>
              <a:rPr lang="en-US" altLang="en-US" dirty="0"/>
              <a:t>Effectiveness and efficiency of operations </a:t>
            </a:r>
          </a:p>
          <a:p>
            <a:pPr lvl="1" eaLnBrk="1" hangingPunct="1"/>
            <a:r>
              <a:rPr lang="en-US" altLang="en-US" dirty="0"/>
              <a:t>Compliance with applicable laws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2346071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83749-CAD6-4086-BFDD-EDD43A7341EC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100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304800"/>
            <a:ext cx="6217920" cy="115824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COSO’s Five Interrelated Components of Internal Control 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463040"/>
            <a:ext cx="6217920" cy="3352800"/>
          </a:xfrm>
        </p:spPr>
        <p:txBody>
          <a:bodyPr>
            <a:normAutofit lnSpcReduction="10000"/>
          </a:bodyPr>
          <a:lstStyle/>
          <a:p>
            <a:pPr marL="792480" lvl="1" indent="-426720">
              <a:buFontTx/>
              <a:buAutoNum type="arabicPeriod"/>
            </a:pPr>
            <a:r>
              <a:rPr lang="en-US" altLang="en-US" sz="3200"/>
              <a:t>Control Environment</a:t>
            </a:r>
          </a:p>
          <a:p>
            <a:pPr marL="792480" lvl="1" indent="-426720">
              <a:buFontTx/>
              <a:buAutoNum type="arabicPeriod"/>
            </a:pPr>
            <a:r>
              <a:rPr lang="en-US" altLang="en-US" sz="3200"/>
              <a:t>Risk Assessment</a:t>
            </a:r>
          </a:p>
          <a:p>
            <a:pPr marL="792480" lvl="1" indent="-426720">
              <a:buFontTx/>
              <a:buAutoNum type="arabicPeriod"/>
            </a:pPr>
            <a:r>
              <a:rPr lang="en-US" altLang="en-US" sz="3200"/>
              <a:t>Control Activities</a:t>
            </a:r>
          </a:p>
          <a:p>
            <a:pPr marL="792480" lvl="1" indent="-426720">
              <a:buFontTx/>
              <a:buAutoNum type="arabicPeriod"/>
            </a:pPr>
            <a:r>
              <a:rPr lang="en-US" altLang="en-US" sz="3200"/>
              <a:t>Information and Communication</a:t>
            </a:r>
          </a:p>
          <a:p>
            <a:pPr marL="792480" lvl="1" indent="-426720">
              <a:buFontTx/>
              <a:buAutoNum type="arabicPeriod"/>
            </a:pPr>
            <a:r>
              <a:rPr lang="en-US" altLang="en-US" sz="3200"/>
              <a:t>Monitoring</a:t>
            </a:r>
          </a:p>
          <a:p>
            <a:pPr marL="792480" lvl="1" indent="-426720">
              <a:buFontTx/>
              <a:buAutoNum type="arabicPeriod"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86370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599C9-A834-43E7-8B22-8B4D687545E5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10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COSO’s Five Interrelated Components of Internal Control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097280"/>
            <a:ext cx="6522720" cy="3779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Control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Sets the moral tone or an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Influences the control consciousness of an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Provides the foundation for all other control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Upper management is responsible for setting the tone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Employees will follow management’s lead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7479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F78501-F23C-4E83-BE76-E1FCA22AC3E3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10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447800"/>
          </a:xfrm>
        </p:spPr>
        <p:txBody>
          <a:bodyPr/>
          <a:lstStyle/>
          <a:p>
            <a:pPr eaLnBrk="1" hangingPunct="1"/>
            <a:r>
              <a:rPr lang="en-US" altLang="en-US" dirty="0"/>
              <a:t>COSO’s Five Interrelated Components of Internal Control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097280"/>
            <a:ext cx="6522720" cy="3962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Control Environment Includes:</a:t>
            </a:r>
          </a:p>
          <a:p>
            <a:pPr eaLnBrk="1" hangingPunct="1"/>
            <a:r>
              <a:rPr lang="en-US" altLang="en-US" dirty="0"/>
              <a:t>Establishment of a code of ethics</a:t>
            </a:r>
          </a:p>
          <a:p>
            <a:pPr eaLnBrk="1" hangingPunct="1"/>
            <a:r>
              <a:rPr lang="en-US" altLang="en-US" dirty="0"/>
              <a:t>Careful screening of job applicants</a:t>
            </a:r>
          </a:p>
          <a:p>
            <a:pPr eaLnBrk="1" hangingPunct="1"/>
            <a:r>
              <a:rPr lang="en-US" altLang="en-US" dirty="0"/>
              <a:t>Proper assignment of responsibility and authority</a:t>
            </a:r>
          </a:p>
          <a:p>
            <a:pPr lvl="1" eaLnBrk="1" hangingPunct="1"/>
            <a:r>
              <a:rPr lang="en-US" altLang="en-US" dirty="0"/>
              <a:t>Develop job descriptions</a:t>
            </a:r>
          </a:p>
          <a:p>
            <a:pPr lvl="1" eaLnBrk="1" hangingPunct="1"/>
            <a:r>
              <a:rPr lang="en-US" altLang="en-US" dirty="0"/>
              <a:t>Effective training programs</a:t>
            </a:r>
          </a:p>
          <a:p>
            <a:pPr lvl="1" eaLnBrk="1" hangingPunct="1"/>
            <a:r>
              <a:rPr lang="en-US" altLang="en-US" dirty="0"/>
              <a:t>Assign performance goals</a:t>
            </a:r>
          </a:p>
          <a:p>
            <a:pPr lvl="1" eaLnBrk="1" hangingPunct="1"/>
            <a:r>
              <a:rPr lang="en-US" altLang="en-US" dirty="0"/>
              <a:t>Assist employees in weak areas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2772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316C7B-F191-411B-971F-DD9F33B0B71B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10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524000"/>
          </a:xfrm>
        </p:spPr>
        <p:txBody>
          <a:bodyPr/>
          <a:lstStyle/>
          <a:p>
            <a:pPr eaLnBrk="1" hangingPunct="1"/>
            <a:r>
              <a:rPr lang="en-US" altLang="en-US" dirty="0"/>
              <a:t>COSO’s Five Interrelated Components of Internal Control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097280"/>
            <a:ext cx="6522720" cy="3962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Control Environment Includes:</a:t>
            </a:r>
          </a:p>
          <a:p>
            <a:pPr eaLnBrk="1" hangingPunct="1"/>
            <a:r>
              <a:rPr lang="en-US" altLang="en-US" dirty="0"/>
              <a:t>Effective disciplinary measures</a:t>
            </a:r>
          </a:p>
          <a:p>
            <a:pPr eaLnBrk="1" hangingPunct="1"/>
            <a:r>
              <a:rPr lang="en-US" altLang="en-US" dirty="0"/>
              <a:t>Must be consistent</a:t>
            </a:r>
          </a:p>
          <a:p>
            <a:pPr eaLnBrk="1" hangingPunct="1"/>
            <a:r>
              <a:rPr lang="en-US" altLang="en-US" dirty="0"/>
              <a:t>Well defined set of sanctions for violations</a:t>
            </a:r>
          </a:p>
          <a:p>
            <a:pPr eaLnBrk="1" hangingPunct="1"/>
            <a:r>
              <a:rPr lang="en-US" altLang="en-US" dirty="0"/>
              <a:t>Strict adherence to the prescribed disciplinary measures</a:t>
            </a:r>
          </a:p>
          <a:p>
            <a:pPr eaLnBrk="1" hangingPunct="1"/>
            <a:r>
              <a:rPr lang="en-US" altLang="en-US" dirty="0"/>
              <a:t>Discipline must be sufficient to deter violations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316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6CB61-3421-46CC-982F-0F66E9F076E9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1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COSO’s Five Interrelated Components of Internal Control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036320"/>
            <a:ext cx="6766560" cy="3962400"/>
          </a:xfrm>
        </p:spPr>
        <p:txBody>
          <a:bodyPr/>
          <a:lstStyle/>
          <a:p>
            <a:pPr marL="487680" indent="-487680">
              <a:buFontTx/>
              <a:buAutoNum type="arabicPeriod" startAt="2"/>
            </a:pPr>
            <a:endParaRPr lang="en-US" altLang="en-US" dirty="0"/>
          </a:p>
          <a:p>
            <a:pPr marL="487680" indent="-487680"/>
            <a:endParaRPr lang="en-US" altLang="en-US" dirty="0"/>
          </a:p>
          <a:p>
            <a:pPr marL="487680" indent="-487680"/>
            <a:r>
              <a:rPr lang="en-US" altLang="en-US" dirty="0"/>
              <a:t>Risk assessment</a:t>
            </a:r>
          </a:p>
          <a:p>
            <a:pPr marL="487680" indent="-487680">
              <a:buNone/>
            </a:pPr>
            <a:r>
              <a:rPr lang="en-US" altLang="en-US" dirty="0"/>
              <a:t>	Set Objectives for the organization (mission) Develop a strategy to manage risks</a:t>
            </a:r>
          </a:p>
          <a:p>
            <a:pPr marL="487680" indent="-487680">
              <a:buNone/>
            </a:pPr>
            <a:r>
              <a:rPr lang="en-US" altLang="en-US" dirty="0"/>
              <a:t>	Analyze potential risks of violations</a:t>
            </a:r>
          </a:p>
          <a:p>
            <a:pPr marL="1097280" lvl="2" indent="-365760"/>
            <a:r>
              <a:rPr lang="en-US" altLang="en-US" dirty="0"/>
              <a:t>Internal</a:t>
            </a:r>
          </a:p>
          <a:p>
            <a:pPr marL="1097280" lvl="2" indent="-365760"/>
            <a:r>
              <a:rPr lang="en-US" altLang="en-US" dirty="0"/>
              <a:t>External</a:t>
            </a:r>
          </a:p>
          <a:p>
            <a:pPr marL="487680" indent="-487680"/>
            <a:r>
              <a:rPr lang="en-US" altLang="en-US" dirty="0"/>
              <a:t>Control activities</a:t>
            </a:r>
          </a:p>
          <a:p>
            <a:pPr marL="487680" indent="-487680">
              <a:buNone/>
            </a:pPr>
            <a:r>
              <a:rPr lang="en-US" altLang="en-US" dirty="0"/>
              <a:t>	The policies and procedures that enforce management’s directives </a:t>
            </a:r>
          </a:p>
        </p:txBody>
      </p:sp>
    </p:spTree>
    <p:extLst>
      <p:ext uri="{BB962C8B-B14F-4D97-AF65-F5344CB8AC3E}">
        <p14:creationId xmlns:p14="http://schemas.microsoft.com/office/powerpoint/2010/main" val="3564144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FDBD97-2BDC-447B-8332-709608CC7033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1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COSO’s Five Interrelated Components of Internal Control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3474720"/>
          </a:xfrm>
        </p:spPr>
        <p:txBody>
          <a:bodyPr/>
          <a:lstStyle/>
          <a:p>
            <a:pPr marL="487680" indent="-487680"/>
            <a:endParaRPr lang="en-US" altLang="en-US" dirty="0"/>
          </a:p>
          <a:p>
            <a:pPr marL="487680" indent="-487680"/>
            <a:r>
              <a:rPr lang="en-US" altLang="en-US" dirty="0"/>
              <a:t>Information and communication</a:t>
            </a:r>
          </a:p>
          <a:p>
            <a:pPr marL="792480" lvl="1" indent="-426720">
              <a:buFontTx/>
              <a:buChar char="•"/>
            </a:pPr>
            <a:r>
              <a:rPr lang="en-US" altLang="en-US" dirty="0"/>
              <a:t>Pass on pertinent information to those who need it </a:t>
            </a:r>
          </a:p>
          <a:p>
            <a:pPr marL="792480" lvl="1" indent="-426720">
              <a:buFontTx/>
              <a:buChar char="•"/>
            </a:pPr>
            <a:r>
              <a:rPr lang="en-US" altLang="en-US" dirty="0"/>
              <a:t>Provide for upstream communication </a:t>
            </a:r>
          </a:p>
          <a:p>
            <a:pPr marL="792480" lvl="1" indent="-426720">
              <a:buFontTx/>
              <a:buChar char="•"/>
            </a:pPr>
            <a:r>
              <a:rPr lang="en-US" altLang="en-US" dirty="0"/>
              <a:t>Inside and outside</a:t>
            </a:r>
          </a:p>
          <a:p>
            <a:pPr marL="792480" lvl="1" indent="-426720">
              <a:buFontTx/>
              <a:buChar char="•"/>
            </a:pPr>
            <a:r>
              <a:rPr lang="en-US" altLang="en-US" dirty="0"/>
              <a:t>Assimilate important financial, operational, and compliance information</a:t>
            </a:r>
          </a:p>
          <a:p>
            <a:pPr marL="487680" indent="-48768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25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E69D7-DAEF-42AF-A2F6-815A2A53FE30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10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COSO’s Five Interrelated Components of Internal Control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7680" indent="-487680"/>
            <a:r>
              <a:rPr lang="en-US" altLang="en-US" dirty="0"/>
              <a:t>Monitoring</a:t>
            </a:r>
          </a:p>
          <a:p>
            <a:pPr marL="623570" lvl="1" indent="-257810">
              <a:buFontTx/>
              <a:buChar char="•"/>
            </a:pPr>
            <a:r>
              <a:rPr lang="en-US" altLang="en-US" dirty="0"/>
              <a:t>The process that assesses the quality of a control environment over time (Internal Audit)</a:t>
            </a:r>
          </a:p>
          <a:p>
            <a:pPr marL="623570" lvl="1" indent="-257810">
              <a:buFontTx/>
              <a:buChar char="•"/>
            </a:pPr>
            <a:endParaRPr lang="en-US" altLang="en-US" dirty="0"/>
          </a:p>
          <a:p>
            <a:pPr marL="623570" lvl="1" indent="-257810">
              <a:buFontTx/>
              <a:buChar char="•"/>
            </a:pPr>
            <a:r>
              <a:rPr lang="en-US" altLang="en-US" dirty="0"/>
              <a:t>Should provide a free flow of upstream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843250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141B5-C797-498E-A8E5-E7C8B4E9E4E3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10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487680"/>
            <a:ext cx="621792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Assigning Responsibility</a:t>
            </a:r>
            <a:r>
              <a:rPr lang="en-US" altLang="en-US"/>
              <a:t>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097280"/>
            <a:ext cx="6766560" cy="34747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Specific high-level personnel to oversee compliance (those who have substantial control)</a:t>
            </a:r>
          </a:p>
          <a:p>
            <a:pPr lvl="1" eaLnBrk="1" hangingPunct="1"/>
            <a:r>
              <a:rPr lang="en-US" altLang="en-US"/>
              <a:t>Directors</a:t>
            </a:r>
          </a:p>
          <a:p>
            <a:pPr lvl="1" eaLnBrk="1" hangingPunct="1"/>
            <a:r>
              <a:rPr lang="en-US" altLang="en-US"/>
              <a:t>Executive officers</a:t>
            </a:r>
          </a:p>
          <a:p>
            <a:pPr lvl="1" eaLnBrk="1" hangingPunct="1"/>
            <a:r>
              <a:rPr lang="en-US" altLang="en-US"/>
              <a:t>Individuals in charge of major business or functional units of the organization</a:t>
            </a:r>
          </a:p>
          <a:p>
            <a:pPr lvl="1" eaLnBrk="1" hangingPunct="1"/>
            <a:r>
              <a:rPr lang="en-US" altLang="en-US"/>
              <a:t>Individuals with substantial ownership interests in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74626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"/>
            <a:ext cx="5863635" cy="10363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76400"/>
            <a:ext cx="5974080" cy="3078480"/>
          </a:xfrm>
        </p:spPr>
        <p:txBody>
          <a:bodyPr>
            <a:normAutofit/>
          </a:bodyPr>
          <a:lstStyle/>
          <a:p>
            <a:pPr marL="54864" indent="0">
              <a:buSzPct val="100000"/>
              <a:buNone/>
            </a:pPr>
            <a:r>
              <a:rPr lang="en-US" dirty="0">
                <a:effectLst/>
              </a:rPr>
              <a:t>Overview: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COSO – What Is It and Why Do I Need To Know About It?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Internal Controls: Specific Applications</a:t>
            </a:r>
          </a:p>
          <a:p>
            <a:pPr marL="548640" lvl="2" indent="0">
              <a:buSzPct val="100000"/>
              <a:buNone/>
            </a:pPr>
            <a:r>
              <a:rPr lang="en-US" dirty="0"/>
              <a:t>	The Big Three:</a:t>
            </a:r>
          </a:p>
          <a:p>
            <a:pPr marL="548640" lvl="2" indent="0">
              <a:buSzPct val="100000"/>
              <a:buNone/>
            </a:pPr>
            <a:r>
              <a:rPr lang="en-US" dirty="0"/>
              <a:t>		Cash</a:t>
            </a:r>
          </a:p>
          <a:p>
            <a:pPr marL="548640" lvl="2" indent="0">
              <a:buSzPct val="100000"/>
              <a:buNone/>
            </a:pPr>
            <a:r>
              <a:rPr lang="en-US" dirty="0"/>
              <a:t>		Accounts Receivable</a:t>
            </a:r>
          </a:p>
          <a:p>
            <a:pPr marL="548640" lvl="2" indent="0">
              <a:buSzPct val="100000"/>
              <a:buNone/>
            </a:pPr>
            <a:r>
              <a:rPr lang="en-US" dirty="0"/>
              <a:t>		Accounts Payable/Payroll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40094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840C90-5027-4276-A8D6-53BA51A205A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100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853440"/>
          </a:xfrm>
        </p:spPr>
        <p:txBody>
          <a:bodyPr/>
          <a:lstStyle/>
          <a:p>
            <a:pPr eaLnBrk="1" hangingPunct="1"/>
            <a:r>
              <a:rPr lang="en-US" altLang="en-US"/>
              <a:t>Audit Committees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731520"/>
            <a:ext cx="6827520" cy="4145280"/>
          </a:xfrm>
        </p:spPr>
        <p:txBody>
          <a:bodyPr/>
          <a:lstStyle/>
          <a:p>
            <a:pPr eaLnBrk="1" hangingPunct="1"/>
            <a:r>
              <a:rPr lang="en-US" altLang="en-US" sz="2200"/>
              <a:t>The board of directors or one of the board’s committees should control the organization’s compliance program</a:t>
            </a:r>
          </a:p>
          <a:p>
            <a:pPr eaLnBrk="1" hangingPunct="1"/>
            <a:r>
              <a:rPr lang="en-US" altLang="en-US" sz="2200"/>
              <a:t>There are three principal benefits to this practice: </a:t>
            </a:r>
          </a:p>
          <a:p>
            <a:pPr lvl="1" eaLnBrk="1" hangingPunct="1"/>
            <a:r>
              <a:rPr lang="en-US" altLang="en-US"/>
              <a:t>Their involvement lends an air of authority to the compliance program</a:t>
            </a:r>
          </a:p>
          <a:p>
            <a:pPr lvl="1" eaLnBrk="1" hangingPunct="1"/>
            <a:r>
              <a:rPr lang="en-US" altLang="en-US"/>
              <a:t>Provides oversight to the operation of the program</a:t>
            </a:r>
          </a:p>
          <a:p>
            <a:pPr lvl="1" eaLnBrk="1" hangingPunct="1"/>
            <a:r>
              <a:rPr lang="en-US" altLang="en-US"/>
              <a:t>Because of the procedures generally adhered to by board committees, the efforts made to implement an effective compliance program will probably be documented </a:t>
            </a:r>
          </a:p>
        </p:txBody>
      </p:sp>
    </p:spTree>
    <p:extLst>
      <p:ext uri="{BB962C8B-B14F-4D97-AF65-F5344CB8AC3E}">
        <p14:creationId xmlns:p14="http://schemas.microsoft.com/office/powerpoint/2010/main" val="1850812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483276-A8CF-4C2D-B1A3-19306498D445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100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43840"/>
            <a:ext cx="7315200" cy="10363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Don’t Let the Wolves </a:t>
            </a:r>
            <a:br>
              <a:rPr lang="en-US" altLang="en-US" b="1"/>
            </a:br>
            <a:r>
              <a:rPr lang="en-US" altLang="en-US" b="1"/>
              <a:t>Guard the Hen House</a:t>
            </a:r>
            <a:r>
              <a:rPr lang="en-US" altLang="en-US"/>
              <a:t> 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280160"/>
            <a:ext cx="6217920" cy="3291840"/>
          </a:xfrm>
        </p:spPr>
        <p:txBody>
          <a:bodyPr/>
          <a:lstStyle/>
          <a:p>
            <a:pPr eaLnBrk="1" hangingPunct="1"/>
            <a:r>
              <a:rPr lang="en-US" altLang="en-US"/>
              <a:t>Hire ethical employees</a:t>
            </a:r>
          </a:p>
          <a:p>
            <a:pPr eaLnBrk="1" hangingPunct="1"/>
            <a:r>
              <a:rPr lang="en-US" altLang="en-US"/>
              <a:t>Careful screening of applicants </a:t>
            </a:r>
          </a:p>
          <a:p>
            <a:pPr eaLnBrk="1" hangingPunct="1"/>
            <a:r>
              <a:rPr lang="en-US" altLang="en-US"/>
              <a:t>Thorough background checks on all applicants</a:t>
            </a:r>
          </a:p>
          <a:p>
            <a:pPr eaLnBrk="1" hangingPunct="1"/>
            <a:r>
              <a:rPr lang="en-US" altLang="en-US"/>
              <a:t>Effective monitoring of the performance of current employees</a:t>
            </a:r>
          </a:p>
          <a:p>
            <a:pPr eaLnBrk="1" hangingPunct="1"/>
            <a:r>
              <a:rPr lang="en-US" altLang="en-US"/>
              <a:t>Provide proper discipline or training</a:t>
            </a:r>
          </a:p>
        </p:txBody>
      </p:sp>
    </p:spTree>
    <p:extLst>
      <p:ext uri="{BB962C8B-B14F-4D97-AF65-F5344CB8AC3E}">
        <p14:creationId xmlns:p14="http://schemas.microsoft.com/office/powerpoint/2010/main" val="2515858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41BE4-FCCA-4B2A-9F4C-BBCC1997E90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10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822131"/>
            <a:ext cx="5619795" cy="701869"/>
          </a:xfrm>
        </p:spPr>
        <p:txBody>
          <a:bodyPr/>
          <a:lstStyle/>
          <a:p>
            <a:pPr eaLnBrk="1" hangingPunct="1"/>
            <a:r>
              <a:rPr lang="en-US" altLang="en-US" b="1" dirty="0"/>
              <a:t>Communicating the Policy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323088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  Who needs to know:  Anyone who can potentially bind a utility through their actions</a:t>
            </a:r>
          </a:p>
          <a:p>
            <a:pPr eaLnBrk="1" hangingPunct="1"/>
            <a:r>
              <a:rPr lang="en-US" altLang="en-US" dirty="0"/>
              <a:t>Executive officers and directors  </a:t>
            </a:r>
          </a:p>
          <a:p>
            <a:pPr eaLnBrk="1" hangingPunct="1"/>
            <a:r>
              <a:rPr lang="en-US" altLang="en-US" dirty="0"/>
              <a:t>Managers and supervisors</a:t>
            </a:r>
          </a:p>
          <a:p>
            <a:pPr eaLnBrk="1" hangingPunct="1"/>
            <a:r>
              <a:rPr lang="en-US" altLang="en-US" dirty="0"/>
              <a:t>Low-level employees</a:t>
            </a:r>
          </a:p>
          <a:p>
            <a:pPr eaLnBrk="1" hangingPunct="1"/>
            <a:r>
              <a:rPr lang="en-US" altLang="en-US" dirty="0"/>
              <a:t>Independent contractors</a:t>
            </a:r>
          </a:p>
        </p:txBody>
      </p:sp>
    </p:spTree>
    <p:extLst>
      <p:ext uri="{BB962C8B-B14F-4D97-AF65-F5344CB8AC3E}">
        <p14:creationId xmlns:p14="http://schemas.microsoft.com/office/powerpoint/2010/main" val="1619339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F6027F-72FF-47A2-B442-BA22EF9F7734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10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182880"/>
            <a:ext cx="6217920" cy="670560"/>
          </a:xfrm>
        </p:spPr>
        <p:txBody>
          <a:bodyPr/>
          <a:lstStyle/>
          <a:p>
            <a:pPr eaLnBrk="1" hangingPunct="1"/>
            <a:r>
              <a:rPr lang="en-US" altLang="en-US"/>
              <a:t>Training Employees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731520"/>
            <a:ext cx="6766560" cy="3779520"/>
          </a:xfrm>
        </p:spPr>
        <p:txBody>
          <a:bodyPr/>
          <a:lstStyle/>
          <a:p>
            <a:pPr eaLnBrk="1" hangingPunct="1"/>
            <a:r>
              <a:rPr lang="en-US" altLang="en-US"/>
              <a:t>Lectures</a:t>
            </a:r>
          </a:p>
          <a:p>
            <a:pPr eaLnBrk="1" hangingPunct="1"/>
            <a:r>
              <a:rPr lang="en-US" altLang="en-US"/>
              <a:t>Training films</a:t>
            </a:r>
          </a:p>
          <a:p>
            <a:pPr eaLnBrk="1" hangingPunct="1"/>
            <a:r>
              <a:rPr lang="en-US" altLang="en-US"/>
              <a:t>Interactive workshops</a:t>
            </a:r>
          </a:p>
          <a:p>
            <a:pPr eaLnBrk="1" hangingPunct="1"/>
            <a:r>
              <a:rPr lang="en-US" altLang="en-US"/>
              <a:t>Understand the organization’s ethical policy </a:t>
            </a:r>
          </a:p>
          <a:p>
            <a:pPr eaLnBrk="1" hangingPunct="1"/>
            <a:r>
              <a:rPr lang="en-US" altLang="en-US"/>
              <a:t>Be able to identify potentially compromising situations and learn how to avoid them</a:t>
            </a:r>
          </a:p>
          <a:p>
            <a:pPr eaLnBrk="1" hangingPunct="1"/>
            <a:r>
              <a:rPr lang="en-US" altLang="en-US"/>
              <a:t>Include a review of statutes and regulations </a:t>
            </a:r>
          </a:p>
          <a:p>
            <a:pPr eaLnBrk="1" hangingPunct="1"/>
            <a:r>
              <a:rPr lang="en-US" altLang="en-US"/>
              <a:t>Training should not be a one-time event</a:t>
            </a:r>
          </a:p>
        </p:txBody>
      </p:sp>
    </p:spTree>
    <p:extLst>
      <p:ext uri="{BB962C8B-B14F-4D97-AF65-F5344CB8AC3E}">
        <p14:creationId xmlns:p14="http://schemas.microsoft.com/office/powerpoint/2010/main" val="4018985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COSO Framework IC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Comptroller’s Office of the State of TN provided the framework for a COSO Internal Control Document.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2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2194560" y="0"/>
            <a:ext cx="512064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2099" name="Line 8"/>
          <p:cNvSpPr>
            <a:spLocks noChangeShapeType="1"/>
          </p:cNvSpPr>
          <p:nvPr/>
        </p:nvSpPr>
        <p:spPr bwMode="auto">
          <a:xfrm flipH="1">
            <a:off x="0" y="914400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32100" name="Rectangle 1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300"/>
              <a:t>Fraud Prevention</a:t>
            </a:r>
          </a:p>
        </p:txBody>
      </p:sp>
      <p:sp>
        <p:nvSpPr>
          <p:cNvPr id="132101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3800" dirty="0"/>
              <a:t>Internal Controls: Specific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119923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924239-A80A-4863-A47A-BEA512779B49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10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" y="182880"/>
            <a:ext cx="6949440" cy="914400"/>
          </a:xfrm>
        </p:spPr>
        <p:txBody>
          <a:bodyPr/>
          <a:lstStyle/>
          <a:p>
            <a:pPr eaLnBrk="1" hangingPunct="1"/>
            <a:r>
              <a:rPr lang="en-US" altLang="en-US"/>
              <a:t>Introduction 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97280"/>
            <a:ext cx="7315200" cy="37185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Number one reason fraud occurs: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sz="26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600" b="1" dirty="0"/>
              <a:t>Lack of Internal Controls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Weak internal controls do not mean that fraud exists, but that a climate exists that would allow fraud to occur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Management needs to understand this direct relationship</a:t>
            </a:r>
          </a:p>
        </p:txBody>
      </p:sp>
    </p:spTree>
    <p:extLst>
      <p:ext uri="{BB962C8B-B14F-4D97-AF65-F5344CB8AC3E}">
        <p14:creationId xmlns:p14="http://schemas.microsoft.com/office/powerpoint/2010/main" val="332767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ECEA1E-07C2-436C-91DD-3F694BE0FC6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100"/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4148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" y="182880"/>
            <a:ext cx="694944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Common Internal Control Weaknesses</a:t>
            </a:r>
            <a:r>
              <a:rPr lang="en-US" altLang="en-US"/>
              <a:t>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8640" y="1097280"/>
            <a:ext cx="6217920" cy="3413760"/>
          </a:xfrm>
        </p:spPr>
        <p:txBody>
          <a:bodyPr/>
          <a:lstStyle/>
          <a:p>
            <a:pPr marL="487680" indent="-487680"/>
            <a:r>
              <a:rPr lang="en-US" altLang="en-US" b="1"/>
              <a:t>Lack of segregation of duties</a:t>
            </a:r>
          </a:p>
          <a:p>
            <a:pPr marL="487680" indent="-487680"/>
            <a:r>
              <a:rPr lang="en-US" altLang="en-US" b="1"/>
              <a:t>Lack of physical safeguards</a:t>
            </a:r>
          </a:p>
          <a:p>
            <a:pPr marL="487680" indent="-487680"/>
            <a:r>
              <a:rPr lang="en-US" altLang="en-US" b="1"/>
              <a:t>Lack of independent checks</a:t>
            </a:r>
          </a:p>
          <a:p>
            <a:pPr marL="487680" indent="-487680"/>
            <a:r>
              <a:rPr lang="en-US" altLang="en-US" b="1"/>
              <a:t>Lack of proper authorization on documents, and records</a:t>
            </a:r>
          </a:p>
          <a:p>
            <a:pPr marL="487680" indent="-487680"/>
            <a:r>
              <a:rPr lang="en-US" altLang="en-US" b="1"/>
              <a:t>Overriding existing controls</a:t>
            </a:r>
          </a:p>
          <a:p>
            <a:pPr marL="487680" indent="-487680"/>
            <a:r>
              <a:rPr lang="en-US" altLang="en-US" b="1"/>
              <a:t>An inadequate accounting system</a:t>
            </a:r>
          </a:p>
        </p:txBody>
      </p:sp>
    </p:spTree>
    <p:extLst>
      <p:ext uri="{BB962C8B-B14F-4D97-AF65-F5344CB8AC3E}">
        <p14:creationId xmlns:p14="http://schemas.microsoft.com/office/powerpoint/2010/main" val="2410038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79B3B-127E-48AC-A391-95110F09FB60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100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036320"/>
          </a:xfrm>
        </p:spPr>
        <p:txBody>
          <a:bodyPr/>
          <a:lstStyle/>
          <a:p>
            <a:pPr eaLnBrk="1" hangingPunct="1"/>
            <a:r>
              <a:rPr lang="en-US" altLang="en-US" b="1"/>
              <a:t>Lack of Segregation of Duties</a:t>
            </a:r>
            <a:r>
              <a:rPr lang="en-US" altLang="en-US"/>
              <a:t>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82752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Certain activities should not be performed by the same person or even by the same department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different personnel are assigned the functions of cash receipts and accounts receivable, respectively, then the opportunity to commit accounts receivable fraud has been substantially reduced </a:t>
            </a:r>
          </a:p>
        </p:txBody>
      </p:sp>
    </p:spTree>
    <p:extLst>
      <p:ext uri="{BB962C8B-B14F-4D97-AF65-F5344CB8AC3E}">
        <p14:creationId xmlns:p14="http://schemas.microsoft.com/office/powerpoint/2010/main" val="4015618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0E031C-EF16-40C3-9C2D-47CE3FC1CCA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100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182879"/>
            <a:ext cx="6217920" cy="959373"/>
          </a:xfrm>
        </p:spPr>
        <p:txBody>
          <a:bodyPr/>
          <a:lstStyle/>
          <a:p>
            <a:pPr eaLnBrk="1" hangingPunct="1"/>
            <a:r>
              <a:rPr lang="en-US" altLang="en-US" b="1" dirty="0"/>
              <a:t>Lack of Physical Safeguards</a:t>
            </a:r>
            <a:r>
              <a:rPr lang="en-US" altLang="en-US" dirty="0"/>
              <a:t>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853440"/>
            <a:ext cx="6766560" cy="371856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Physical safeguards should be in place to protect the assets of an organization from theft or destruction</a:t>
            </a:r>
          </a:p>
          <a:p>
            <a:pPr lvl="1" eaLnBrk="1" hangingPunct="1"/>
            <a:r>
              <a:rPr lang="en-US" altLang="en-US" dirty="0"/>
              <a:t>Cost benefit – What you see may not be what you get </a:t>
            </a:r>
          </a:p>
          <a:p>
            <a:pPr eaLnBrk="1" hangingPunct="1"/>
            <a:r>
              <a:rPr lang="en-US" altLang="en-US" sz="1800" dirty="0"/>
              <a:t>Cash and marketable securities should be secured in a locked vault </a:t>
            </a:r>
          </a:p>
          <a:p>
            <a:pPr eaLnBrk="1" hangingPunct="1"/>
            <a:r>
              <a:rPr lang="en-US" altLang="en-US" sz="1800" dirty="0"/>
              <a:t>With access limited to approved personnel </a:t>
            </a:r>
          </a:p>
        </p:txBody>
      </p:sp>
    </p:spTree>
    <p:extLst>
      <p:ext uri="{BB962C8B-B14F-4D97-AF65-F5344CB8AC3E}">
        <p14:creationId xmlns:p14="http://schemas.microsoft.com/office/powerpoint/2010/main" val="279516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2194560" y="0"/>
            <a:ext cx="512064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AFBD22"/>
              </a:solidFill>
            </a:endParaRPr>
          </a:p>
        </p:txBody>
      </p:sp>
      <p:sp>
        <p:nvSpPr>
          <p:cNvPr id="69635" name="Line 8"/>
          <p:cNvSpPr>
            <a:spLocks noChangeShapeType="1"/>
          </p:cNvSpPr>
          <p:nvPr/>
        </p:nvSpPr>
        <p:spPr bwMode="auto">
          <a:xfrm flipH="1">
            <a:off x="0" y="914400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52" tIns="36576" rIns="73152" bIns="36576"/>
          <a:lstStyle/>
          <a:p>
            <a:endParaRPr lang="en-US">
              <a:solidFill>
                <a:srgbClr val="AFBD22"/>
              </a:solidFill>
            </a:endParaRPr>
          </a:p>
        </p:txBody>
      </p:sp>
      <p:sp>
        <p:nvSpPr>
          <p:cNvPr id="6963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82880" y="2072640"/>
            <a:ext cx="6827520" cy="243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5300" dirty="0"/>
              <a:t>COSO – What Is It and Why Do I Need to Know About It?</a:t>
            </a:r>
          </a:p>
        </p:txBody>
      </p:sp>
    </p:spTree>
    <p:extLst>
      <p:ext uri="{BB962C8B-B14F-4D97-AF65-F5344CB8AC3E}">
        <p14:creationId xmlns:p14="http://schemas.microsoft.com/office/powerpoint/2010/main" val="12374389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F2619D-2639-49B9-9B7A-E78A55ECE352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100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822131"/>
            <a:ext cx="5619795" cy="6256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Lack of Independent Checks</a:t>
            </a:r>
            <a:r>
              <a:rPr lang="en-US" altLang="en-US" dirty="0"/>
              <a:t> 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Independent checks serve as a deterrent because if people know that their work is being watched, then they are less likely to commit fraud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this is not occurring or a review is conducted by a person who is not independent of the function, then the chances for fraud increase</a:t>
            </a:r>
          </a:p>
        </p:txBody>
      </p:sp>
    </p:spTree>
    <p:extLst>
      <p:ext uri="{BB962C8B-B14F-4D97-AF65-F5344CB8AC3E}">
        <p14:creationId xmlns:p14="http://schemas.microsoft.com/office/powerpoint/2010/main" val="2206787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2A5BF-5EAB-4EC7-9EFC-1E0E1FA45E1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100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Lack of Proper Authorization on Documents, and Records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Proper authorization and documentation is, and has always been a deterrent to fraud </a:t>
            </a:r>
          </a:p>
          <a:p>
            <a:pPr eaLnBrk="1" hangingPunct="1"/>
            <a:r>
              <a:rPr lang="en-US" altLang="en-US" dirty="0"/>
              <a:t>Documents and authorization create an audit trail, and thus a deterrent</a:t>
            </a:r>
          </a:p>
          <a:p>
            <a:pPr eaLnBrk="1" hangingPunct="1"/>
            <a:r>
              <a:rPr lang="en-US" altLang="en-US" dirty="0"/>
              <a:t>Lack of an audit trail provides opportunity </a:t>
            </a:r>
          </a:p>
        </p:txBody>
      </p:sp>
    </p:spTree>
    <p:extLst>
      <p:ext uri="{BB962C8B-B14F-4D97-AF65-F5344CB8AC3E}">
        <p14:creationId xmlns:p14="http://schemas.microsoft.com/office/powerpoint/2010/main" val="1225676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7B3D8-0D50-4FD8-B0EA-1E9B23233EDB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100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822131"/>
            <a:ext cx="5619795" cy="5494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Overriding Existing Controls</a:t>
            </a:r>
            <a:r>
              <a:rPr lang="en-US" altLang="en-US" dirty="0"/>
              <a:t>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eaLnBrk="1" hangingPunct="1"/>
            <a:r>
              <a:rPr lang="en-US" altLang="en-US" dirty="0"/>
              <a:t>When controls are overridden, especially when a pattern is found, a suspicion for fraud should exist</a:t>
            </a:r>
          </a:p>
          <a:p>
            <a:pPr eaLnBrk="1" hangingPunct="1"/>
            <a:r>
              <a:rPr lang="en-US" altLang="en-US" dirty="0"/>
              <a:t>Opportunity is often discovered by mistake</a:t>
            </a:r>
          </a:p>
          <a:p>
            <a:pPr eaLnBrk="1" hangingPunct="1"/>
            <a:r>
              <a:rPr lang="en-US" altLang="en-US" dirty="0"/>
              <a:t>A fraudster is like a fly fisherman</a:t>
            </a:r>
          </a:p>
        </p:txBody>
      </p:sp>
    </p:spTree>
    <p:extLst>
      <p:ext uri="{BB962C8B-B14F-4D97-AF65-F5344CB8AC3E}">
        <p14:creationId xmlns:p14="http://schemas.microsoft.com/office/powerpoint/2010/main" val="3212740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7929EA-65A3-4014-9C90-7B8ED842FAAE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100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182880"/>
            <a:ext cx="6217920" cy="134112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/>
              <a:t>An Inadequate Accounting System</a:t>
            </a:r>
            <a:br>
              <a:rPr lang="en-US" altLang="en-US" b="1" dirty="0"/>
            </a:br>
            <a:r>
              <a:rPr lang="en-US" altLang="en-US" sz="2200" b="1" dirty="0"/>
              <a:t>(Often by Design)</a:t>
            </a:r>
            <a:r>
              <a:rPr lang="en-US" altLang="en-US" dirty="0"/>
              <a:t>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097280"/>
            <a:ext cx="6217920" cy="341376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An effective accounting system will impede fraud because it provides an audit trail for discovery and makes it more difficult to hide </a:t>
            </a:r>
          </a:p>
          <a:p>
            <a:pPr eaLnBrk="1" hangingPunct="1"/>
            <a:r>
              <a:rPr lang="en-US" altLang="en-US" dirty="0"/>
              <a:t>With a weak accounting system, identifying fraud or determining if there is fraud or errors becomes more difficult </a:t>
            </a:r>
          </a:p>
        </p:txBody>
      </p:sp>
    </p:spTree>
    <p:extLst>
      <p:ext uri="{BB962C8B-B14F-4D97-AF65-F5344CB8AC3E}">
        <p14:creationId xmlns:p14="http://schemas.microsoft.com/office/powerpoint/2010/main" val="774892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A670E-F99C-4231-9F93-81AB29694969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100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" y="182880"/>
            <a:ext cx="7193280" cy="15697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Preventing Asset Misappropriation Through Internal Controls</a:t>
            </a:r>
            <a:r>
              <a:rPr lang="en-US" altLang="en-US" dirty="0"/>
              <a:t>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752600"/>
            <a:ext cx="6217920" cy="2819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Three major categories of employee fraud: </a:t>
            </a:r>
          </a:p>
          <a:p>
            <a:pPr eaLnBrk="1" hangingPunct="1"/>
            <a:r>
              <a:rPr lang="en-US" altLang="en-US" dirty="0"/>
              <a:t>Financial statement fraud,</a:t>
            </a:r>
          </a:p>
          <a:p>
            <a:pPr eaLnBrk="1" hangingPunct="1"/>
            <a:r>
              <a:rPr lang="en-US" altLang="en-US" dirty="0"/>
              <a:t>Asset misappropriations, and </a:t>
            </a:r>
          </a:p>
          <a:p>
            <a:pPr eaLnBrk="1" hangingPunct="1"/>
            <a:r>
              <a:rPr lang="en-US" altLang="en-US" dirty="0"/>
              <a:t>Corruption. </a:t>
            </a:r>
          </a:p>
        </p:txBody>
      </p:sp>
    </p:spTree>
    <p:extLst>
      <p:ext uri="{BB962C8B-B14F-4D97-AF65-F5344CB8AC3E}">
        <p14:creationId xmlns:p14="http://schemas.microsoft.com/office/powerpoint/2010/main" val="626975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196BF-FC2A-4D61-9CA4-A125AA056462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100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/>
              <a:t>Asset Misappropriation Schemes</a:t>
            </a:r>
            <a:r>
              <a:rPr lang="en-US" altLang="en-US" dirty="0"/>
              <a:t> 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84960"/>
            <a:ext cx="6461760" cy="2194560"/>
          </a:xfrm>
        </p:spPr>
        <p:txBody>
          <a:bodyPr/>
          <a:lstStyle/>
          <a:p>
            <a:pPr indent="-1270">
              <a:buNone/>
            </a:pPr>
            <a:endParaRPr lang="en-US" altLang="en-US" dirty="0"/>
          </a:p>
          <a:p>
            <a:pPr indent="-1270">
              <a:buNone/>
            </a:pPr>
            <a:r>
              <a:rPr lang="en-US" altLang="en-US" dirty="0"/>
              <a:t>Can be broken down into two major categories: </a:t>
            </a:r>
          </a:p>
          <a:p>
            <a:pPr indent="-1270"/>
            <a:r>
              <a:rPr lang="en-US" altLang="en-US" dirty="0"/>
              <a:t>cash schemes (stealing money)</a:t>
            </a:r>
          </a:p>
          <a:p>
            <a:pPr indent="-1270"/>
            <a:r>
              <a:rPr lang="en-US" altLang="en-US" dirty="0"/>
              <a:t>non-cash schemes (theft or misuse of inventory and other physical assets)</a:t>
            </a:r>
          </a:p>
        </p:txBody>
      </p:sp>
    </p:spTree>
    <p:extLst>
      <p:ext uri="{BB962C8B-B14F-4D97-AF65-F5344CB8AC3E}">
        <p14:creationId xmlns:p14="http://schemas.microsoft.com/office/powerpoint/2010/main" val="1666302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822131"/>
            <a:ext cx="5619795" cy="6256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The Big Three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marL="512064" indent="-457200" eaLnBrk="1" hangingPunct="1">
              <a:buFont typeface="+mj-lt"/>
              <a:buAutoNum type="arabicPeriod"/>
            </a:pPr>
            <a:r>
              <a:rPr lang="en-US" altLang="en-US" dirty="0"/>
              <a:t>Cash</a:t>
            </a:r>
          </a:p>
          <a:p>
            <a:pPr marL="512064" indent="-457200" eaLnBrk="1" hangingPunct="1">
              <a:buFont typeface="+mj-lt"/>
              <a:buAutoNum type="arabicPeriod"/>
            </a:pPr>
            <a:r>
              <a:rPr lang="en-US" altLang="en-US" dirty="0"/>
              <a:t>Accounts Receivable</a:t>
            </a:r>
          </a:p>
          <a:p>
            <a:pPr marL="512064" indent="-457200" eaLnBrk="1" hangingPunct="1">
              <a:buFont typeface="+mj-lt"/>
              <a:buAutoNum type="arabicPeriod"/>
            </a:pPr>
            <a:r>
              <a:rPr lang="en-US" altLang="en-US" dirty="0"/>
              <a:t>Accounts Payable/Payroll</a:t>
            </a:r>
          </a:p>
          <a:p>
            <a:pPr marL="54864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1902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Cash Frauds: 3 Main Categories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“Lapping”</a:t>
            </a:r>
          </a:p>
          <a:p>
            <a:pPr eaLnBrk="1" hangingPunct="1"/>
            <a:r>
              <a:rPr lang="en-US" altLang="en-US" dirty="0"/>
              <a:t>Skimming</a:t>
            </a:r>
          </a:p>
          <a:p>
            <a:pPr eaLnBrk="1" hangingPunct="1"/>
            <a:r>
              <a:rPr lang="en-US" altLang="en-US" dirty="0"/>
              <a:t>Cash larceny</a:t>
            </a:r>
          </a:p>
        </p:txBody>
      </p:sp>
    </p:spTree>
    <p:extLst>
      <p:ext uri="{BB962C8B-B14F-4D97-AF65-F5344CB8AC3E}">
        <p14:creationId xmlns:p14="http://schemas.microsoft.com/office/powerpoint/2010/main" val="308910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Cash Frauds – “Lapping”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39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is Lapping?</a:t>
            </a:r>
          </a:p>
          <a:p>
            <a:pPr eaLnBrk="1" hangingPunct="1"/>
            <a:r>
              <a:rPr lang="en-US" altLang="en-US" dirty="0"/>
              <a:t>Using funds from today’s receipts to pay yesterday’s Accounts Receivable</a:t>
            </a:r>
          </a:p>
          <a:p>
            <a:pPr eaLnBrk="1" hangingPunct="1"/>
            <a:r>
              <a:rPr lang="en-US" altLang="en-US" dirty="0"/>
              <a:t>Always having to cover more and more tracks</a:t>
            </a:r>
          </a:p>
          <a:p>
            <a:pPr eaLnBrk="1" hangingPunct="1"/>
            <a:r>
              <a:rPr lang="en-US" altLang="en-US" dirty="0"/>
              <a:t>The more bills that are lapped, the more funds the fraudster needs to receive to cover tracks</a:t>
            </a:r>
          </a:p>
          <a:p>
            <a:pPr marL="54864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381739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Cash Frauds – Skimming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39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is Skimming?</a:t>
            </a:r>
          </a:p>
          <a:p>
            <a:pPr eaLnBrk="1" hangingPunct="1"/>
            <a:r>
              <a:rPr lang="en-US" altLang="en-US" dirty="0"/>
              <a:t>Taking Money “off the top.”</a:t>
            </a:r>
          </a:p>
          <a:p>
            <a:pPr eaLnBrk="1" hangingPunct="1"/>
            <a:r>
              <a:rPr lang="en-US" altLang="en-US" dirty="0"/>
              <a:t>The fraudster literally takes cash out of the collections </a:t>
            </a:r>
          </a:p>
          <a:p>
            <a:pPr eaLnBrk="1" hangingPunct="1"/>
            <a:r>
              <a:rPr lang="en-US" altLang="en-US" dirty="0"/>
              <a:t>Cash drawer will often be short at end of the day</a:t>
            </a:r>
          </a:p>
          <a:p>
            <a:pPr eaLnBrk="1" hangingPunct="1"/>
            <a:r>
              <a:rPr lang="en-US" altLang="en-US" dirty="0"/>
              <a:t>Personal Checks are often used to cover their tracks.</a:t>
            </a:r>
          </a:p>
          <a:p>
            <a:pPr marL="54864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13798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E37E4-3964-42BD-9324-7AAD96F9EFCB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100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/>
              <a:t>COSO Framework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92480"/>
            <a:ext cx="7315200" cy="3779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/>
              <a:t>Audit of Internal Control Over Financial Reporting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   Recognizes that audit of internal control is an extensive process and sets forth the steps the auditors should include re:</a:t>
            </a:r>
          </a:p>
          <a:p>
            <a:pPr eaLnBrk="1" hangingPunct="1"/>
            <a:r>
              <a:rPr lang="en-US" altLang="en-US" sz="2200" dirty="0"/>
              <a:t>Planning the audit</a:t>
            </a:r>
          </a:p>
          <a:p>
            <a:pPr eaLnBrk="1" hangingPunct="1"/>
            <a:r>
              <a:rPr lang="en-US" altLang="en-US" sz="2200" dirty="0"/>
              <a:t>Evaluating management’s process used to assess internal control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338136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Cash Larceny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39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Physical Loss of the Cash</a:t>
            </a:r>
          </a:p>
          <a:p>
            <a:pPr eaLnBrk="1" hangingPunct="1"/>
            <a:r>
              <a:rPr lang="en-US" altLang="en-US" dirty="0"/>
              <a:t>Cash often stolen from the Safe or Cash Drawers</a:t>
            </a:r>
          </a:p>
          <a:p>
            <a:pPr eaLnBrk="1" hangingPunct="1"/>
            <a:r>
              <a:rPr lang="en-US" altLang="en-US" dirty="0"/>
              <a:t>Easiest to Detect and Prevent</a:t>
            </a:r>
          </a:p>
          <a:p>
            <a:pPr marL="54864" indent="0" eaLnBrk="1" hangingPunct="1">
              <a:buNone/>
            </a:pPr>
            <a:endParaRPr lang="en-US" altLang="en-US" dirty="0"/>
          </a:p>
          <a:p>
            <a:pPr marL="54864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060945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Additional Cash Considerations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39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When reconciling the cash drawer, do you reconcile cash/check ratio or do you just reconcile the total?</a:t>
            </a:r>
          </a:p>
          <a:p>
            <a:pPr eaLnBrk="1" hangingPunct="1"/>
            <a:r>
              <a:rPr lang="en-US" altLang="en-US" dirty="0"/>
              <a:t>Also, do your bank deposits detail out what portion is cash and check? And does that tie to the day’s activity? </a:t>
            </a:r>
          </a:p>
          <a:p>
            <a:pPr eaLnBrk="1" hangingPunct="1"/>
            <a:r>
              <a:rPr lang="en-US" altLang="en-US" dirty="0"/>
              <a:t>Do you allow employees to cash personal checks through their drawer? </a:t>
            </a:r>
          </a:p>
          <a:p>
            <a:pPr marL="54864" indent="0" eaLnBrk="1" hangingPunct="1">
              <a:buNone/>
            </a:pPr>
            <a:endParaRPr lang="en-US" altLang="en-US" dirty="0"/>
          </a:p>
          <a:p>
            <a:pPr marL="54864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837400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Accounts Receivable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marL="54864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Improper Utility Bill Adjustments</a:t>
            </a:r>
          </a:p>
          <a:p>
            <a:pPr eaLnBrk="1" hangingPunct="1"/>
            <a:r>
              <a:rPr lang="en-US" altLang="en-US" dirty="0"/>
              <a:t>Improper Bad Debt Write-Offs</a:t>
            </a:r>
          </a:p>
          <a:p>
            <a:pPr eaLnBrk="1" hangingPunct="1"/>
            <a:r>
              <a:rPr lang="en-US" altLang="en-US" dirty="0"/>
              <a:t>Check Substitution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930790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Improper Utility Bill Adjustments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marL="54864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Clerk ‘improperly’ adjusts friend’s utility bill</a:t>
            </a:r>
          </a:p>
          <a:p>
            <a:pPr eaLnBrk="1" hangingPunct="1"/>
            <a:r>
              <a:rPr lang="en-US" altLang="en-US" dirty="0"/>
              <a:t>Clerk adjusts utility bill and keeps the adjusted portion for themselves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81570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Improper Bad Debt </a:t>
            </a:r>
            <a:r>
              <a:rPr lang="en-US" altLang="en-US" b="1" dirty="0" err="1"/>
              <a:t>Writeoffs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marL="54864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Clerk writes off the bill and keeps entire receipt for themselves (mainly cash payments)</a:t>
            </a:r>
          </a:p>
          <a:p>
            <a:pPr eaLnBrk="1" hangingPunct="1"/>
            <a:r>
              <a:rPr lang="en-US" altLang="en-US" dirty="0"/>
              <a:t>Clerk (receiving cash) does not need to have authority to write off bills, especially without oversight</a:t>
            </a:r>
          </a:p>
          <a:p>
            <a:pPr marL="54864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040597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Check Substitution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marL="54864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When a Check is received, usually from an infrequent source (such as pole rentals, other miscellaneous collections), the check is substituted for cash in the daily deposit</a:t>
            </a:r>
          </a:p>
          <a:p>
            <a:pPr eaLnBrk="1" hangingPunct="1"/>
            <a:r>
              <a:rPr lang="en-US" altLang="en-US" dirty="0"/>
              <a:t>It works because the collection is never noted in the system from the infrequent source</a:t>
            </a:r>
          </a:p>
          <a:p>
            <a:pPr marL="54864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398804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0B3E1-83B9-4655-AFCE-13266B9960E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1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4792" y="685801"/>
            <a:ext cx="5619795" cy="899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Accounts Payable/Payroll</a:t>
            </a:r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Fraudulent Disbursements</a:t>
            </a:r>
          </a:p>
          <a:p>
            <a:pPr eaLnBrk="1" hangingPunct="1"/>
            <a:r>
              <a:rPr lang="en-US" altLang="en-US" dirty="0"/>
              <a:t>Fraudulent Vendor Billing</a:t>
            </a:r>
          </a:p>
          <a:p>
            <a:pPr eaLnBrk="1" hangingPunct="1"/>
            <a:r>
              <a:rPr lang="en-US" altLang="en-US" dirty="0"/>
              <a:t>Check Tampering</a:t>
            </a:r>
          </a:p>
          <a:p>
            <a:pPr eaLnBrk="1" hangingPunct="1"/>
            <a:r>
              <a:rPr lang="en-US" altLang="en-US" dirty="0"/>
              <a:t>Various Payroll Schemes</a:t>
            </a:r>
          </a:p>
        </p:txBody>
      </p:sp>
    </p:spTree>
    <p:extLst>
      <p:ext uri="{BB962C8B-B14F-4D97-AF65-F5344CB8AC3E}">
        <p14:creationId xmlns:p14="http://schemas.microsoft.com/office/powerpoint/2010/main" val="3574792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5A62F-EEA9-472C-8131-4A2C9B29DAE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100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" y="0"/>
            <a:ext cx="6888480" cy="10668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/>
            </a:br>
            <a:r>
              <a:rPr lang="en-US" altLang="en-US" b="1" dirty="0"/>
              <a:t>Preventing Fraudulent Disbursements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143000"/>
            <a:ext cx="6888480" cy="37338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Fraudulent disbursements are the most costly.    Five categories of fraudulent disbursements are: </a:t>
            </a:r>
          </a:p>
          <a:p>
            <a:pPr marL="0" indent="0"/>
            <a:r>
              <a:rPr lang="en-US" altLang="en-US" dirty="0"/>
              <a:t>Fraudulent Vendor Schemes</a:t>
            </a:r>
          </a:p>
          <a:p>
            <a:pPr marL="0" indent="0"/>
            <a:r>
              <a:rPr lang="en-US" altLang="en-US" dirty="0"/>
              <a:t>Check tampering</a:t>
            </a:r>
          </a:p>
          <a:p>
            <a:pPr marL="0" indent="0"/>
            <a:r>
              <a:rPr lang="en-US" altLang="en-US" dirty="0"/>
              <a:t>Payroll schemes</a:t>
            </a:r>
          </a:p>
          <a:p>
            <a:pPr marL="0" indent="0"/>
            <a:r>
              <a:rPr lang="en-US" altLang="en-US" dirty="0"/>
              <a:t>Expense reimbursement schemes</a:t>
            </a:r>
          </a:p>
          <a:p>
            <a:pPr marL="0" indent="0"/>
            <a:r>
              <a:rPr lang="en-US" altLang="en-US" dirty="0"/>
              <a:t>Register disbursements</a:t>
            </a:r>
          </a:p>
        </p:txBody>
      </p:sp>
    </p:spTree>
    <p:extLst>
      <p:ext uri="{BB962C8B-B14F-4D97-AF65-F5344CB8AC3E}">
        <p14:creationId xmlns:p14="http://schemas.microsoft.com/office/powerpoint/2010/main" val="3545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D38F71-8504-4FF7-849C-C7EA6208AF6D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100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Fraudulent Vendor Schemes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621280"/>
          </a:xfrm>
        </p:spPr>
        <p:txBody>
          <a:bodyPr/>
          <a:lstStyle/>
          <a:p>
            <a:pPr eaLnBrk="1" hangingPunct="1"/>
            <a:r>
              <a:rPr lang="en-US" altLang="en-US" dirty="0"/>
              <a:t>Fictitious goods or services</a:t>
            </a:r>
          </a:p>
          <a:p>
            <a:pPr eaLnBrk="1" hangingPunct="1"/>
            <a:r>
              <a:rPr lang="en-US" altLang="en-US" dirty="0"/>
              <a:t>Overpriced goods or services (Can Be Actual Vendor)</a:t>
            </a:r>
          </a:p>
          <a:p>
            <a:pPr eaLnBrk="1" hangingPunct="1"/>
            <a:r>
              <a:rPr lang="en-US" altLang="en-US" dirty="0"/>
              <a:t>Personal items which the fraudster charges to the employer</a:t>
            </a:r>
          </a:p>
        </p:txBody>
      </p:sp>
    </p:spTree>
    <p:extLst>
      <p:ext uri="{BB962C8B-B14F-4D97-AF65-F5344CB8AC3E}">
        <p14:creationId xmlns:p14="http://schemas.microsoft.com/office/powerpoint/2010/main" val="1101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DC36E-0D31-4CCA-8668-C090C0890DEA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100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524000"/>
          </a:xfrm>
        </p:spPr>
        <p:txBody>
          <a:bodyPr>
            <a:normAutofit/>
          </a:bodyPr>
          <a:lstStyle/>
          <a:p>
            <a:pPr eaLnBrk="1" hangingPunct="1"/>
            <a:br>
              <a:rPr lang="en-US" altLang="en-US" b="1" dirty="0"/>
            </a:br>
            <a:r>
              <a:rPr lang="en-US" altLang="en-US" b="1" dirty="0"/>
              <a:t>Fraudulent Vendor Billing Schemes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315200" cy="2743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Over Billing via Non-Accomplice Vendors</a:t>
            </a:r>
          </a:p>
          <a:p>
            <a:pPr eaLnBrk="1" hangingPunct="1"/>
            <a:r>
              <a:rPr lang="en-US" altLang="en-US" dirty="0"/>
              <a:t>Copy and alter an invoice from a legitimate vendor</a:t>
            </a:r>
            <a:r>
              <a:rPr lang="en-US" altLang="en-US" b="1" dirty="0"/>
              <a:t> </a:t>
            </a:r>
          </a:p>
          <a:p>
            <a:pPr eaLnBrk="1" hangingPunct="1"/>
            <a:r>
              <a:rPr lang="en-US" altLang="en-US" dirty="0"/>
              <a:t>Submit invoice for payment</a:t>
            </a:r>
          </a:p>
          <a:p>
            <a:pPr eaLnBrk="1" hangingPunct="1"/>
            <a:r>
              <a:rPr lang="en-US" altLang="en-US" dirty="0"/>
              <a:t>Either steal the check before it is mailed or alter address to a PO Box opened by fraudster</a:t>
            </a:r>
          </a:p>
        </p:txBody>
      </p:sp>
    </p:spTree>
    <p:extLst>
      <p:ext uri="{BB962C8B-B14F-4D97-AF65-F5344CB8AC3E}">
        <p14:creationId xmlns:p14="http://schemas.microsoft.com/office/powerpoint/2010/main" val="12549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238207-1360-49F4-A01E-F1414E946946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10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7452"/>
            <a:ext cx="7315200" cy="137234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400" b="1" dirty="0"/>
            </a:br>
            <a:br>
              <a:rPr lang="en-US" altLang="en-US" sz="3400" b="1" dirty="0"/>
            </a:br>
            <a:r>
              <a:rPr lang="en-US" altLang="en-US" sz="3400" b="1" dirty="0"/>
              <a:t>Audit of Internal Control Over Financial Reporting</a:t>
            </a:r>
            <a:br>
              <a:rPr lang="en-US" altLang="en-US" sz="3400" b="1" dirty="0"/>
            </a:br>
            <a:endParaRPr lang="en-US" altLang="en-US" sz="3400" b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905000"/>
            <a:ext cx="6888480" cy="2971800"/>
          </a:xfrm>
        </p:spPr>
        <p:txBody>
          <a:bodyPr/>
          <a:lstStyle/>
          <a:p>
            <a:pPr eaLnBrk="1" hangingPunct="1"/>
            <a:r>
              <a:rPr lang="en-US" altLang="en-US" dirty="0"/>
              <a:t>Obtaining an understanding of internal control</a:t>
            </a:r>
          </a:p>
          <a:p>
            <a:pPr eaLnBrk="1" hangingPunct="1"/>
            <a:r>
              <a:rPr lang="en-US" altLang="en-US" dirty="0"/>
              <a:t>Evaluating effectiveness of design &amp; operation of internal control</a:t>
            </a:r>
          </a:p>
          <a:p>
            <a:pPr eaLnBrk="1" hangingPunct="1"/>
            <a:r>
              <a:rPr lang="en-US" altLang="en-US" dirty="0"/>
              <a:t>Forming an opinion as to effectiveness of internal control over financial reporting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4221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A9A784-1EF2-468B-96D7-599D4D5E49D0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100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371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/>
            </a:br>
            <a:r>
              <a:rPr lang="en-US" altLang="en-US" b="1" dirty="0"/>
              <a:t>How Employees Commit  Fraudulent Vendor Billing Schemes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36320"/>
            <a:ext cx="7315200" cy="414528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Another alternative – Pay and return schemes</a:t>
            </a:r>
          </a:p>
          <a:p>
            <a:pPr eaLnBrk="1" hangingPunct="1"/>
            <a:r>
              <a:rPr lang="en-US" altLang="en-US" dirty="0"/>
              <a:t>Double pay a vendor’s invoice</a:t>
            </a:r>
          </a:p>
          <a:p>
            <a:pPr eaLnBrk="1" hangingPunct="1"/>
            <a:r>
              <a:rPr lang="en-US" altLang="en-US" dirty="0"/>
              <a:t>Call vendor and tell them that you caught the mistake and to either return the check prior to its being deposited or write a check made payable to the company and send it to the fraudster’s attention</a:t>
            </a:r>
          </a:p>
          <a:p>
            <a:pPr eaLnBrk="1" hangingPunct="1"/>
            <a:r>
              <a:rPr lang="en-US" altLang="en-US" dirty="0"/>
              <a:t>Fraudster receives the check and either switches for case in the daily deposit or deposits into his account</a:t>
            </a:r>
          </a:p>
        </p:txBody>
      </p:sp>
    </p:spTree>
    <p:extLst>
      <p:ext uri="{BB962C8B-B14F-4D97-AF65-F5344CB8AC3E}">
        <p14:creationId xmlns:p14="http://schemas.microsoft.com/office/powerpoint/2010/main" val="361745533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229CF-8F29-4F3A-8BEB-1B3F717EFD1D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100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b="1" dirty="0"/>
              <a:t>How Employees Commit Disbursement Schemes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36320"/>
            <a:ext cx="7315200" cy="353568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Personal Purchases With Utility Funds</a:t>
            </a:r>
          </a:p>
          <a:p>
            <a:pPr eaLnBrk="1" hangingPunct="1"/>
            <a:r>
              <a:rPr lang="en-US" altLang="en-US" dirty="0"/>
              <a:t>Individual purchases items for personal use and simply charges them to the utility</a:t>
            </a:r>
          </a:p>
          <a:p>
            <a:pPr lvl="1" eaLnBrk="1" hangingPunct="1"/>
            <a:r>
              <a:rPr lang="en-US" altLang="en-US" dirty="0"/>
              <a:t>Supplies and equipment for business on the side</a:t>
            </a:r>
          </a:p>
          <a:p>
            <a:pPr lvl="1" eaLnBrk="1" hangingPunct="1"/>
            <a:r>
              <a:rPr lang="en-US" altLang="en-US" dirty="0"/>
              <a:t>Home electronic equipment</a:t>
            </a:r>
          </a:p>
          <a:p>
            <a:pPr lvl="1" eaLnBrk="1" hangingPunct="1"/>
            <a:r>
              <a:rPr lang="en-US" altLang="en-US" dirty="0"/>
              <a:t>Material and labor for home improvements</a:t>
            </a:r>
          </a:p>
        </p:txBody>
      </p:sp>
    </p:spTree>
    <p:extLst>
      <p:ext uri="{BB962C8B-B14F-4D97-AF65-F5344CB8AC3E}">
        <p14:creationId xmlns:p14="http://schemas.microsoft.com/office/powerpoint/2010/main" val="29777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0C9E97-D55E-4CE3-B7A7-82F1D6B7EBFC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100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" y="182880"/>
            <a:ext cx="6949440" cy="1264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Red Flags That Are Associated</a:t>
            </a:r>
            <a:br>
              <a:rPr lang="en-US" altLang="en-US" b="1" dirty="0"/>
            </a:br>
            <a:r>
              <a:rPr lang="en-US" altLang="en-US" b="1" dirty="0"/>
              <a:t> With AP Schemes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280160"/>
            <a:ext cx="6888480" cy="32918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Lack of segregation of duties in the purchasing function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Unexplained increases in expenses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Payments to unknown vendors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Increased purchase levels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Inventory shortages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Absence of detail on vendor invoices </a:t>
            </a:r>
          </a:p>
        </p:txBody>
      </p:sp>
    </p:spTree>
    <p:extLst>
      <p:ext uri="{BB962C8B-B14F-4D97-AF65-F5344CB8AC3E}">
        <p14:creationId xmlns:p14="http://schemas.microsoft.com/office/powerpoint/2010/main" val="3613351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9373B0-23AB-4375-8C0C-141D158B359F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100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2880"/>
            <a:ext cx="731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Red Flags That Are Associated</a:t>
            </a:r>
            <a:br>
              <a:rPr lang="en-US" altLang="en-US" sz="2800" b="1" dirty="0"/>
            </a:br>
            <a:r>
              <a:rPr lang="en-US" altLang="en-US" sz="2800" b="1" dirty="0"/>
              <a:t> With AP Schemes</a:t>
            </a:r>
            <a:r>
              <a:rPr lang="en-US" altLang="en-US" sz="2800" dirty="0"/>
              <a:t> 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402080"/>
            <a:ext cx="6888480" cy="3169920"/>
          </a:xfrm>
        </p:spPr>
        <p:txBody>
          <a:bodyPr/>
          <a:lstStyle/>
          <a:p>
            <a:pPr marL="54864" indent="0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Recurring payments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Increased average unit price of purchased goods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Duplicate payments to a vendor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Unexplained changes in vendor files such as temporarily changing the name or address </a:t>
            </a:r>
          </a:p>
        </p:txBody>
      </p:sp>
    </p:spTree>
    <p:extLst>
      <p:ext uri="{BB962C8B-B14F-4D97-AF65-F5344CB8AC3E}">
        <p14:creationId xmlns:p14="http://schemas.microsoft.com/office/powerpoint/2010/main" val="2599001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AA26AA-E2FF-4B50-9561-13B2C06BCBAC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10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066800"/>
          </a:xfrm>
        </p:spPr>
        <p:txBody>
          <a:bodyPr>
            <a:normAutofit/>
          </a:bodyPr>
          <a:lstStyle/>
          <a:p>
            <a:pPr eaLnBrk="1" hangingPunct="1"/>
            <a:br>
              <a:rPr lang="en-US" altLang="en-US" b="1" dirty="0"/>
            </a:br>
            <a:r>
              <a:rPr lang="en-US" altLang="en-US" b="1" dirty="0"/>
              <a:t>Preventing AP Schemes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792480"/>
            <a:ext cx="6888480" cy="377952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Adequate segregation of duties in the purchasing function </a:t>
            </a:r>
          </a:p>
          <a:p>
            <a:pPr eaLnBrk="1" hangingPunct="1"/>
            <a:r>
              <a:rPr lang="en-US" altLang="en-US" dirty="0"/>
              <a:t>Purchases should only be made with management approval </a:t>
            </a:r>
          </a:p>
          <a:p>
            <a:pPr eaLnBrk="1" hangingPunct="1"/>
            <a:r>
              <a:rPr lang="en-US" altLang="en-US" dirty="0"/>
              <a:t>Managers should verify that prices are in line with market rates </a:t>
            </a:r>
          </a:p>
          <a:p>
            <a:pPr eaLnBrk="1" hangingPunct="1"/>
            <a:r>
              <a:rPr lang="en-US" altLang="en-US" dirty="0"/>
              <a:t>The purchasing department should operate independently of the warehousing function </a:t>
            </a:r>
          </a:p>
        </p:txBody>
      </p:sp>
    </p:spTree>
    <p:extLst>
      <p:ext uri="{BB962C8B-B14F-4D97-AF65-F5344CB8AC3E}">
        <p14:creationId xmlns:p14="http://schemas.microsoft.com/office/powerpoint/2010/main" val="3197164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00556-E9EF-4DFE-AA6A-47828F81313E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10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43840"/>
            <a:ext cx="7315200" cy="899160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Preventing AP Schemes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914400"/>
            <a:ext cx="6583680" cy="414528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Deliveries should be sent to a centralized receiving dept. </a:t>
            </a:r>
          </a:p>
          <a:p>
            <a:pPr eaLnBrk="1" hangingPunct="1"/>
            <a:r>
              <a:rPr lang="en-US" altLang="en-US" dirty="0"/>
              <a:t>Invoices should be matched to receiving reports and purchase orders before the liability is recorded and payment is made </a:t>
            </a:r>
          </a:p>
          <a:p>
            <a:pPr eaLnBrk="1" hangingPunct="1"/>
            <a:r>
              <a:rPr lang="en-US" altLang="en-US" dirty="0"/>
              <a:t>The individual who records the liability must be independent of the purchasing department </a:t>
            </a:r>
          </a:p>
          <a:p>
            <a:pPr eaLnBrk="1" hangingPunct="1"/>
            <a:r>
              <a:rPr lang="en-US" altLang="en-US" dirty="0"/>
              <a:t>Maintain an approved vendor list</a:t>
            </a:r>
          </a:p>
          <a:p>
            <a:pPr eaLnBrk="1" hangingPunct="1"/>
            <a:r>
              <a:rPr lang="en-US" altLang="en-US" dirty="0"/>
              <a:t>Have a duplicate checking system installed to flag multiple payments </a:t>
            </a:r>
          </a:p>
        </p:txBody>
      </p:sp>
    </p:spTree>
    <p:extLst>
      <p:ext uri="{BB962C8B-B14F-4D97-AF65-F5344CB8AC3E}">
        <p14:creationId xmlns:p14="http://schemas.microsoft.com/office/powerpoint/2010/main" val="14701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01D4B-F6A8-447B-AF51-C3CCED99CF32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100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Check Tampering Schemes</a:t>
            </a:r>
            <a:r>
              <a:rPr lang="en-US" altLang="en-US" dirty="0"/>
              <a:t> 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53440"/>
            <a:ext cx="7132320" cy="37185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Check tampering is when an individual obtains a utility check and alters it and converts the funds for his own use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Although there are many forms of check tampering, the one common denominator is that the fraudster physically obtains the check and in some way falsifies it</a:t>
            </a:r>
          </a:p>
        </p:txBody>
      </p:sp>
    </p:spTree>
    <p:extLst>
      <p:ext uri="{BB962C8B-B14F-4D97-AF65-F5344CB8AC3E}">
        <p14:creationId xmlns:p14="http://schemas.microsoft.com/office/powerpoint/2010/main" val="612757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3C2B3-5EFB-455C-9068-807326CFEE4B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10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Check Tampering Schemes</a:t>
            </a:r>
            <a:r>
              <a:rPr lang="en-US" altLang="en-US"/>
              <a:t> 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58240"/>
            <a:ext cx="676656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Forged Maker Schemes</a:t>
            </a:r>
          </a:p>
          <a:p>
            <a:pPr eaLnBrk="1" hangingPunct="1"/>
            <a:r>
              <a:rPr lang="en-US" altLang="en-US"/>
              <a:t>The individual who signs the check is referred to as the “maker”</a:t>
            </a:r>
          </a:p>
          <a:p>
            <a:pPr eaLnBrk="1" hangingPunct="1"/>
            <a:r>
              <a:rPr lang="en-US" altLang="en-US"/>
              <a:t>Fraudster obtains a check and forges an authorized maker’s signature, making the check a negotiable instrument</a:t>
            </a:r>
          </a:p>
        </p:txBody>
      </p:sp>
    </p:spTree>
    <p:extLst>
      <p:ext uri="{BB962C8B-B14F-4D97-AF65-F5344CB8AC3E}">
        <p14:creationId xmlns:p14="http://schemas.microsoft.com/office/powerpoint/2010/main" val="1643692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548640"/>
            <a:ext cx="5619795" cy="701869"/>
          </a:xfrm>
        </p:spPr>
        <p:txBody>
          <a:bodyPr>
            <a:normAutofit/>
          </a:bodyPr>
          <a:lstStyle/>
          <a:p>
            <a:r>
              <a:rPr lang="en-US" dirty="0"/>
              <a:t>Credit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0"/>
            <a:ext cx="6174029" cy="3657600"/>
          </a:xfrm>
        </p:spPr>
        <p:txBody>
          <a:bodyPr>
            <a:noAutofit/>
          </a:bodyPr>
          <a:lstStyle/>
          <a:p>
            <a:pPr marL="420624" indent="-365760">
              <a:buFont typeface="+mj-lt"/>
              <a:buAutoNum type="arabicParenR"/>
            </a:pPr>
            <a:r>
              <a:rPr lang="en-US" dirty="0"/>
              <a:t>Limit the number of agency credit cards and users.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Establish a policy that credit cards are for business use only; prohibit use of cards for personal purposes with subsequent reimbursement.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Set account limits.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Inform employees of appropriate use of the cards.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Require itemized, original receipts for all purchases. 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Examine credit card statements and corresponding receipts each month, independently, to determine whether charges are appropriate and </a:t>
            </a:r>
            <a:br>
              <a:rPr lang="en-US" dirty="0"/>
            </a:br>
            <a:r>
              <a:rPr lang="en-US" dirty="0"/>
              <a:t>related to utility business.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8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11352-192E-4CD6-B6A7-3940163F646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100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Check Tampering Schemes</a:t>
            </a:r>
            <a:r>
              <a:rPr lang="en-US" altLang="en-US"/>
              <a:t> 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58240"/>
            <a:ext cx="676656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Forged Endorsement Schemes</a:t>
            </a:r>
          </a:p>
          <a:p>
            <a:pPr eaLnBrk="1" hangingPunct="1"/>
            <a:r>
              <a:rPr lang="en-US" altLang="en-US"/>
              <a:t>Fraudster steals a check that is intended for a third party</a:t>
            </a:r>
          </a:p>
          <a:p>
            <a:pPr eaLnBrk="1" hangingPunct="1"/>
            <a:r>
              <a:rPr lang="en-US" altLang="en-US"/>
              <a:t>Converts the check by forging the endorsement of the intended payee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728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6160E-7621-402E-B1FB-767ECF532593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10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"/>
            <a:ext cx="7315200" cy="79248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/>
              <a:t>Evaluating Deficiencies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914400"/>
            <a:ext cx="6949440" cy="4267200"/>
          </a:xfrm>
        </p:spPr>
        <p:txBody>
          <a:bodyPr/>
          <a:lstStyle/>
          <a:p>
            <a:pPr eaLnBrk="1" hangingPunct="1"/>
            <a:r>
              <a:rPr lang="en-US" altLang="en-US"/>
              <a:t>Auditor is required to evaluate the severity of</a:t>
            </a:r>
          </a:p>
          <a:p>
            <a:pPr eaLnBrk="1" hangingPunct="1"/>
            <a:r>
              <a:rPr lang="en-US" altLang="en-US"/>
              <a:t>“Significant Deficiency” is defined as one that “results in more than a remote likelihood of a misstatement of the annual or interim financial statements that is more than inconsequential in amount</a:t>
            </a:r>
          </a:p>
          <a:p>
            <a:pPr eaLnBrk="1" hangingPunct="1"/>
            <a:r>
              <a:rPr lang="en-US" altLang="en-US"/>
              <a:t>If deficiency could result in a material misstatement, it is deemed to be a “material weakness”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6416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645C4-0FC0-422F-874D-4CFF60E65D77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100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Check Tampering Schemes</a:t>
            </a:r>
            <a:r>
              <a:rPr lang="en-US" altLang="en-US"/>
              <a:t> 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58240"/>
            <a:ext cx="676656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Altered Payee Schemes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Fraudster steals the check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Alters the payee to his or her name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Negotiates the check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Can be detected by comparing payee on check during the bank reconciliation, however, fraudster often reconciles the bank account</a:t>
            </a:r>
          </a:p>
        </p:txBody>
      </p:sp>
    </p:spTree>
    <p:extLst>
      <p:ext uri="{BB962C8B-B14F-4D97-AF65-F5344CB8AC3E}">
        <p14:creationId xmlns:p14="http://schemas.microsoft.com/office/powerpoint/2010/main" val="1886432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88C303-751E-4309-BFB8-6A4A2699E3C7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100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Check Tampering Schemes</a:t>
            </a:r>
            <a:r>
              <a:rPr lang="en-US" altLang="en-US"/>
              <a:t> 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58240"/>
            <a:ext cx="6766560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Concealed Check Schemes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Fraudster is responsible for preparing, but not signing the checks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Prepares check to pay personal bill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Presents to authorized check signer along with several other checks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Check signer does not look at what they are signing </a:t>
            </a:r>
          </a:p>
        </p:txBody>
      </p:sp>
    </p:spTree>
    <p:extLst>
      <p:ext uri="{BB962C8B-B14F-4D97-AF65-F5344CB8AC3E}">
        <p14:creationId xmlns:p14="http://schemas.microsoft.com/office/powerpoint/2010/main" val="4058711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F66C5F-1C7A-4F0B-A215-83A199941ADD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100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Check Tampering Schemes</a:t>
            </a:r>
            <a:r>
              <a:rPr lang="en-US" altLang="en-US"/>
              <a:t> 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58240"/>
            <a:ext cx="676656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Authorized Maker Schemes</a:t>
            </a:r>
          </a:p>
          <a:p>
            <a:pPr eaLnBrk="1" hangingPunct="1"/>
            <a:r>
              <a:rPr lang="en-US" altLang="en-US"/>
              <a:t>Authorized maker simply writes a check to a vendor in payment of a personal bill</a:t>
            </a:r>
          </a:p>
        </p:txBody>
      </p:sp>
    </p:spTree>
    <p:extLst>
      <p:ext uri="{BB962C8B-B14F-4D97-AF65-F5344CB8AC3E}">
        <p14:creationId xmlns:p14="http://schemas.microsoft.com/office/powerpoint/2010/main" val="327376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DC32D-E2A9-498C-906F-1CE2BE7C9BC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100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2880"/>
            <a:ext cx="7315200" cy="1097280"/>
          </a:xfrm>
        </p:spPr>
        <p:txBody>
          <a:bodyPr/>
          <a:lstStyle/>
          <a:p>
            <a:pPr eaLnBrk="1" hangingPunct="1"/>
            <a:r>
              <a:rPr lang="en-US" altLang="en-US" b="1"/>
              <a:t>Red Flags Associated</a:t>
            </a:r>
            <a:br>
              <a:rPr lang="en-US" altLang="en-US" b="1"/>
            </a:br>
            <a:r>
              <a:rPr lang="en-US" altLang="en-US" b="1"/>
              <a:t> With Check Tampering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584960"/>
            <a:ext cx="6827520" cy="2987040"/>
          </a:xfrm>
        </p:spPr>
        <p:txBody>
          <a:bodyPr/>
          <a:lstStyle/>
          <a:p>
            <a:pPr eaLnBrk="1" hangingPunct="1"/>
            <a:r>
              <a:rPr lang="en-US" altLang="en-US"/>
              <a:t>No segregation of duties in the check cutting function </a:t>
            </a:r>
          </a:p>
          <a:p>
            <a:pPr eaLnBrk="1" hangingPunct="1"/>
            <a:r>
              <a:rPr lang="en-US" altLang="en-US"/>
              <a:t>Unusual or excessive number of journal entries to cash accounts </a:t>
            </a:r>
          </a:p>
          <a:p>
            <a:pPr eaLnBrk="1" hangingPunct="1"/>
            <a:r>
              <a:rPr lang="en-US" altLang="en-US"/>
              <a:t>Excessive number of voided checks </a:t>
            </a:r>
          </a:p>
          <a:p>
            <a:pPr eaLnBrk="1" hangingPunct="1"/>
            <a:r>
              <a:rPr lang="en-US" altLang="en-US"/>
              <a:t>Signatures on canceled checks that do not match the signature file </a:t>
            </a:r>
          </a:p>
          <a:p>
            <a:pPr eaLnBrk="1" hangingPunct="1"/>
            <a:r>
              <a:rPr lang="en-US" altLang="en-US"/>
              <a:t>Cash account shortages</a:t>
            </a:r>
          </a:p>
        </p:txBody>
      </p:sp>
    </p:spTree>
    <p:extLst>
      <p:ext uri="{BB962C8B-B14F-4D97-AF65-F5344CB8AC3E}">
        <p14:creationId xmlns:p14="http://schemas.microsoft.com/office/powerpoint/2010/main" val="2315611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5B449-D0CD-4983-A7EC-6C46B41CF1E4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10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87680" y="182880"/>
            <a:ext cx="6217920" cy="1264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Red Flags Associated</a:t>
            </a:r>
            <a:br>
              <a:rPr lang="en-US" altLang="en-US" sz="2800" b="1" dirty="0"/>
            </a:br>
            <a:r>
              <a:rPr lang="en-US" altLang="en-US" sz="2800" b="1" dirty="0"/>
              <a:t> With Check Tampering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24000"/>
            <a:ext cx="6217920" cy="3048000"/>
          </a:xfrm>
        </p:spPr>
        <p:txBody>
          <a:bodyPr/>
          <a:lstStyle/>
          <a:p>
            <a:pPr eaLnBrk="1" hangingPunct="1"/>
            <a:r>
              <a:rPr lang="en-US" altLang="en-US" dirty="0"/>
              <a:t>Any check payable to “cash” or non-payroll check payable to an employee </a:t>
            </a:r>
          </a:p>
          <a:p>
            <a:pPr eaLnBrk="1" hangingPunct="1"/>
            <a:r>
              <a:rPr lang="en-US" altLang="en-US" dirty="0"/>
              <a:t>Canceled checks that do not match postings in the disbursements journal </a:t>
            </a:r>
          </a:p>
          <a:p>
            <a:pPr eaLnBrk="1" hangingPunct="1"/>
            <a:r>
              <a:rPr lang="en-US" altLang="en-US" dirty="0"/>
              <a:t>Out-of-sequence checks or duplicate check numbers on the bank statement </a:t>
            </a:r>
          </a:p>
          <a:p>
            <a:r>
              <a:rPr lang="en-US" altLang="en-US" dirty="0"/>
              <a:t>Vendor complaints about non-payment</a:t>
            </a:r>
          </a:p>
          <a:p>
            <a:pPr marL="54864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3786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CA6413-0856-402F-B895-7A817F5517D4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10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" y="243840"/>
            <a:ext cx="6949440" cy="670560"/>
          </a:xfrm>
        </p:spPr>
        <p:txBody>
          <a:bodyPr/>
          <a:lstStyle/>
          <a:p>
            <a:pPr eaLnBrk="1" hangingPunct="1"/>
            <a:r>
              <a:rPr lang="en-US" altLang="en-US" b="1"/>
              <a:t>Preventing Check Tampering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66560" cy="3657600"/>
          </a:xfrm>
        </p:spPr>
        <p:txBody>
          <a:bodyPr/>
          <a:lstStyle/>
          <a:p>
            <a:pPr eaLnBrk="1" hangingPunct="1"/>
            <a:r>
              <a:rPr lang="en-US" altLang="en-US" dirty="0"/>
              <a:t>Adequate segregation of duties in the disbursements function </a:t>
            </a:r>
          </a:p>
          <a:p>
            <a:pPr lvl="1" eaLnBrk="1" hangingPunct="1"/>
            <a:r>
              <a:rPr lang="en-US" altLang="en-US" sz="2600" dirty="0"/>
              <a:t>Check cutting and posting</a:t>
            </a:r>
          </a:p>
          <a:p>
            <a:pPr lvl="1" eaLnBrk="1" hangingPunct="1"/>
            <a:r>
              <a:rPr lang="en-US" altLang="en-US" sz="2600" dirty="0"/>
              <a:t>Check signing</a:t>
            </a:r>
          </a:p>
          <a:p>
            <a:pPr lvl="1" eaLnBrk="1" hangingPunct="1"/>
            <a:r>
              <a:rPr lang="en-US" altLang="en-US" sz="2600" dirty="0"/>
              <a:t>Check delivery</a:t>
            </a:r>
          </a:p>
          <a:p>
            <a:pPr lvl="1" eaLnBrk="1" hangingPunct="1"/>
            <a:r>
              <a:rPr lang="en-US" altLang="en-US" sz="2600" dirty="0"/>
              <a:t>Bank statement reconciliation</a:t>
            </a:r>
          </a:p>
          <a:p>
            <a:pPr eaLnBrk="1" hangingPunct="1"/>
            <a:r>
              <a:rPr lang="en-US" altLang="en-US" dirty="0"/>
              <a:t>Blank check stock should always be safeguarded and access restricted (Understand many laser print now)</a:t>
            </a:r>
          </a:p>
        </p:txBody>
      </p:sp>
    </p:spTree>
    <p:extLst>
      <p:ext uri="{BB962C8B-B14F-4D97-AF65-F5344CB8AC3E}">
        <p14:creationId xmlns:p14="http://schemas.microsoft.com/office/powerpoint/2010/main" val="3050022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9C754F-0FFE-4278-8A78-9074DCE43CA5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10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" y="243840"/>
            <a:ext cx="6949440" cy="670560"/>
          </a:xfrm>
        </p:spPr>
        <p:txBody>
          <a:bodyPr/>
          <a:lstStyle/>
          <a:p>
            <a:pPr eaLnBrk="1" hangingPunct="1"/>
            <a:r>
              <a:rPr lang="en-US" altLang="en-US" b="1"/>
              <a:t>Preventing Check Tampering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66560" cy="3657600"/>
          </a:xfrm>
        </p:spPr>
        <p:txBody>
          <a:bodyPr/>
          <a:lstStyle/>
          <a:p>
            <a:pPr eaLnBrk="1" hangingPunct="1"/>
            <a:r>
              <a:rPr lang="en-US" altLang="en-US" dirty="0"/>
              <a:t>Safeguarded and access restricted</a:t>
            </a:r>
          </a:p>
          <a:p>
            <a:pPr eaLnBrk="1" hangingPunct="1"/>
            <a:r>
              <a:rPr lang="en-US" altLang="en-US" dirty="0"/>
              <a:t>Those who sign utility checks should not have access to blank checks and should not post disbursements</a:t>
            </a:r>
          </a:p>
          <a:p>
            <a:pPr eaLnBrk="1" hangingPunct="1"/>
            <a:r>
              <a:rPr lang="en-US" altLang="en-US" dirty="0"/>
              <a:t>Those who prepare checks for signature should not have access to checks after they have been signed</a:t>
            </a:r>
          </a:p>
        </p:txBody>
      </p:sp>
    </p:spTree>
    <p:extLst>
      <p:ext uri="{BB962C8B-B14F-4D97-AF65-F5344CB8AC3E}">
        <p14:creationId xmlns:p14="http://schemas.microsoft.com/office/powerpoint/2010/main" val="1303465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FB476-E251-4CEA-86A4-E85DA28D67EA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100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" y="182880"/>
            <a:ext cx="6827520" cy="96012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/>
            </a:br>
            <a:r>
              <a:rPr lang="en-US" altLang="en-US" b="1" dirty="0"/>
              <a:t>Preventing Check Tampering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53440"/>
            <a:ext cx="7315200" cy="390144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Checks should be mailed immediately after they are signed </a:t>
            </a:r>
          </a:p>
          <a:p>
            <a:pPr eaLnBrk="1" hangingPunct="1"/>
            <a:r>
              <a:rPr lang="en-US" altLang="en-US" dirty="0"/>
              <a:t>The bank statement should be reconciled by someone who is independent </a:t>
            </a:r>
          </a:p>
          <a:p>
            <a:pPr eaLnBrk="1" hangingPunct="1"/>
            <a:r>
              <a:rPr lang="en-US" altLang="en-US" dirty="0"/>
              <a:t>Access to vendor files should be restricted </a:t>
            </a:r>
          </a:p>
        </p:txBody>
      </p:sp>
    </p:spTree>
    <p:extLst>
      <p:ext uri="{BB962C8B-B14F-4D97-AF65-F5344CB8AC3E}">
        <p14:creationId xmlns:p14="http://schemas.microsoft.com/office/powerpoint/2010/main" val="909785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B00FD1-8480-4CE1-A8B7-E025D6600559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10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Payroll Schemes</a:t>
            </a:r>
            <a:r>
              <a:rPr lang="en-US" altLang="en-US"/>
              <a:t>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036320"/>
            <a:ext cx="7071360" cy="3535680"/>
          </a:xfrm>
        </p:spPr>
        <p:txBody>
          <a:bodyPr/>
          <a:lstStyle/>
          <a:p>
            <a:pPr marL="342900" indent="-342900"/>
            <a:r>
              <a:rPr lang="en-US" altLang="en-US" dirty="0"/>
              <a:t>When an employee fraudulently generates </a:t>
            </a:r>
            <a:r>
              <a:rPr lang="en-US" altLang="en-US" i="1" dirty="0"/>
              <a:t>(or causes to be generated)</a:t>
            </a:r>
            <a:r>
              <a:rPr lang="en-US" altLang="en-US" dirty="0"/>
              <a:t> overcompensation on behalf of himself/herself or an accomplice</a:t>
            </a:r>
          </a:p>
          <a:p>
            <a:pPr marL="342900" indent="-342900"/>
            <a:r>
              <a:rPr lang="en-US" altLang="en-US" dirty="0"/>
              <a:t>Similar to vendor billing schemes</a:t>
            </a:r>
          </a:p>
        </p:txBody>
      </p:sp>
    </p:spTree>
    <p:extLst>
      <p:ext uri="{BB962C8B-B14F-4D97-AF65-F5344CB8AC3E}">
        <p14:creationId xmlns:p14="http://schemas.microsoft.com/office/powerpoint/2010/main" val="249622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F39A9B-4149-42E5-9BA8-88E2EC147C8C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100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Payroll Schemes</a:t>
            </a:r>
            <a:r>
              <a:rPr lang="en-US" altLang="en-US"/>
              <a:t> 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036320"/>
            <a:ext cx="6583680" cy="3535680"/>
          </a:xfrm>
        </p:spPr>
        <p:txBody>
          <a:bodyPr/>
          <a:lstStyle/>
          <a:p>
            <a:pPr>
              <a:buNone/>
              <a:tabLst>
                <a:tab pos="681990" algn="l"/>
              </a:tabLst>
            </a:pPr>
            <a:r>
              <a:rPr lang="en-US" altLang="en-US"/>
              <a:t>Three categories of payroll schemes:</a:t>
            </a:r>
          </a:p>
          <a:p>
            <a:pPr>
              <a:buNone/>
              <a:tabLst>
                <a:tab pos="681990" algn="l"/>
              </a:tabLst>
            </a:pPr>
            <a:r>
              <a:rPr lang="en-US" altLang="en-US"/>
              <a:t>	</a:t>
            </a:r>
            <a:r>
              <a:rPr lang="en-US" altLang="en-US" b="1"/>
              <a:t>Ghost employee schemes</a:t>
            </a:r>
          </a:p>
          <a:p>
            <a:pPr>
              <a:tabLst>
                <a:tab pos="681990" algn="l"/>
              </a:tabLst>
            </a:pPr>
            <a:r>
              <a:rPr lang="en-US" altLang="en-US"/>
              <a:t>Person on payroll but does not work</a:t>
            </a:r>
          </a:p>
          <a:p>
            <a:pPr>
              <a:tabLst>
                <a:tab pos="681990" algn="l"/>
              </a:tabLst>
            </a:pPr>
            <a:r>
              <a:rPr lang="en-US" altLang="en-US"/>
              <a:t>Usually fictitious person but may be a friend of the perpetrator</a:t>
            </a:r>
          </a:p>
        </p:txBody>
      </p:sp>
    </p:spTree>
    <p:extLst>
      <p:ext uri="{BB962C8B-B14F-4D97-AF65-F5344CB8AC3E}">
        <p14:creationId xmlns:p14="http://schemas.microsoft.com/office/powerpoint/2010/main" val="3681956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73E1DD-A0CD-455E-A599-1505A09EABBB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10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"/>
            <a:ext cx="7315200" cy="1280160"/>
          </a:xfrm>
        </p:spPr>
        <p:txBody>
          <a:bodyPr>
            <a:normAutofit fontScale="90000"/>
          </a:bodyPr>
          <a:lstStyle/>
          <a:p>
            <a:br>
              <a:rPr lang="en-US" altLang="en-US" sz="2900" b="1" dirty="0"/>
            </a:br>
            <a:br>
              <a:rPr lang="en-US" altLang="en-US" sz="2900" b="1" dirty="0"/>
            </a:br>
            <a:br>
              <a:rPr lang="en-US" altLang="en-US" sz="3400" b="1" dirty="0"/>
            </a:br>
            <a:br>
              <a:rPr lang="en-US" altLang="en-US" sz="3400" b="1" dirty="0"/>
            </a:br>
            <a:br>
              <a:rPr lang="en-US" altLang="en-US" sz="3400" b="1" dirty="0"/>
            </a:br>
            <a:br>
              <a:rPr lang="en-US" altLang="en-US" sz="3400" b="1" dirty="0"/>
            </a:br>
            <a:br>
              <a:rPr lang="en-US" altLang="en-US" sz="3400" b="1" dirty="0"/>
            </a:br>
            <a:r>
              <a:rPr lang="en-US" altLang="en-US" sz="3600" b="1" dirty="0"/>
              <a:t>Evaluating Deficiencies</a:t>
            </a:r>
            <a:br>
              <a:rPr lang="en-US" altLang="en-US" sz="3600" b="1" dirty="0"/>
            </a:br>
            <a:endParaRPr lang="en-US" altLang="en-US" sz="3400" b="1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097280"/>
            <a:ext cx="6949440" cy="3779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It also identifies several circumstances that would be deemed significant deficiencies, i.e., a material weakness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Ineffective oversight of the utility’s external financial reporting and internal control over financial reporting by the utility’s audit committee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Material misstatement in the financial statements not initially identified by the utility’s internal controls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7919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47DBC8-1465-4C7C-AB8D-9F1B7457FE72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10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792480"/>
          </a:xfrm>
        </p:spPr>
        <p:txBody>
          <a:bodyPr/>
          <a:lstStyle/>
          <a:p>
            <a:pPr eaLnBrk="1" hangingPunct="1"/>
            <a:r>
              <a:rPr lang="en-US" altLang="en-US" b="1"/>
              <a:t>Payroll Schemes</a:t>
            </a:r>
            <a:r>
              <a:rPr lang="en-US" altLang="en-US"/>
              <a:t> 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036320"/>
            <a:ext cx="6583680" cy="3535680"/>
          </a:xfrm>
        </p:spPr>
        <p:txBody>
          <a:bodyPr/>
          <a:lstStyle/>
          <a:p>
            <a:pPr>
              <a:buNone/>
              <a:tabLst>
                <a:tab pos="681990" algn="l"/>
              </a:tabLst>
            </a:pPr>
            <a:r>
              <a:rPr lang="en-US" altLang="en-US" b="1" dirty="0"/>
              <a:t>Falsified hours &amp; Salary Schemes</a:t>
            </a:r>
          </a:p>
          <a:p>
            <a:pPr>
              <a:tabLst>
                <a:tab pos="681990" algn="l"/>
              </a:tabLst>
            </a:pPr>
            <a:r>
              <a:rPr lang="en-US" altLang="en-US" dirty="0"/>
              <a:t>Simply claims overtime hours that were not actually worked</a:t>
            </a:r>
          </a:p>
          <a:p>
            <a:pPr>
              <a:tabLst>
                <a:tab pos="681990" algn="l"/>
              </a:tabLst>
            </a:pPr>
            <a:r>
              <a:rPr lang="en-US" altLang="en-US" dirty="0"/>
              <a:t>Falsify salary in the payroll system</a:t>
            </a:r>
          </a:p>
        </p:txBody>
      </p:sp>
    </p:spTree>
    <p:extLst>
      <p:ext uri="{BB962C8B-B14F-4D97-AF65-F5344CB8AC3E}">
        <p14:creationId xmlns:p14="http://schemas.microsoft.com/office/powerpoint/2010/main" val="2930544282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AC6788-FC6A-4F38-82AA-02E47801CA4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100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43840"/>
            <a:ext cx="7315200" cy="9753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Red Flags Associated</a:t>
            </a:r>
            <a:br>
              <a:rPr lang="en-US" altLang="en-US" b="1"/>
            </a:br>
            <a:r>
              <a:rPr lang="en-US" altLang="en-US" b="1"/>
              <a:t> With Payroll Schemes</a:t>
            </a:r>
            <a:r>
              <a:rPr lang="en-US" altLang="en-US"/>
              <a:t> 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219200"/>
            <a:ext cx="6827520" cy="3352800"/>
          </a:xfrm>
        </p:spPr>
        <p:txBody>
          <a:bodyPr/>
          <a:lstStyle/>
          <a:p>
            <a:pPr eaLnBrk="1" hangingPunct="1"/>
            <a:r>
              <a:rPr lang="en-US" altLang="en-US"/>
              <a:t>No segregation of duties in human resources and payroll functions </a:t>
            </a:r>
          </a:p>
          <a:p>
            <a:pPr eaLnBrk="1" hangingPunct="1"/>
            <a:r>
              <a:rPr lang="en-US" altLang="en-US"/>
              <a:t>Payroll expenses that greatly exceed budgeted or prior year totals </a:t>
            </a:r>
          </a:p>
          <a:p>
            <a:pPr eaLnBrk="1" hangingPunct="1"/>
            <a:r>
              <a:rPr lang="en-US" altLang="en-US"/>
              <a:t>Two or more employees with the same personal information</a:t>
            </a:r>
          </a:p>
          <a:p>
            <a:pPr eaLnBrk="1" hangingPunct="1"/>
            <a:r>
              <a:rPr lang="en-US" altLang="en-US"/>
              <a:t>Employees lacking certain payroll information </a:t>
            </a:r>
          </a:p>
        </p:txBody>
      </p:sp>
    </p:spTree>
    <p:extLst>
      <p:ext uri="{BB962C8B-B14F-4D97-AF65-F5344CB8AC3E}">
        <p14:creationId xmlns:p14="http://schemas.microsoft.com/office/powerpoint/2010/main" val="310596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80D58-F07A-4805-B46A-AA358B4DFCDB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10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43840"/>
            <a:ext cx="6705600" cy="12039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Red Flags Associated</a:t>
            </a:r>
            <a:br>
              <a:rPr lang="en-US" altLang="en-US" sz="2800" b="1" dirty="0"/>
            </a:br>
            <a:r>
              <a:rPr lang="en-US" altLang="en-US" sz="2800" b="1" dirty="0"/>
              <a:t> With Payroll Schemes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3840" y="1158240"/>
            <a:ext cx="7071360" cy="3535680"/>
          </a:xfrm>
        </p:spPr>
        <p:txBody>
          <a:bodyPr/>
          <a:lstStyle/>
          <a:p>
            <a:pPr marL="54864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Unexplained increases in overtime expense </a:t>
            </a:r>
          </a:p>
          <a:p>
            <a:pPr eaLnBrk="1" hangingPunct="1"/>
            <a:r>
              <a:rPr lang="en-US" altLang="en-US" dirty="0"/>
              <a:t>Employees whose compensation increases by a disproportionately large percentage </a:t>
            </a:r>
          </a:p>
        </p:txBody>
      </p:sp>
    </p:spTree>
    <p:extLst>
      <p:ext uri="{BB962C8B-B14F-4D97-AF65-F5344CB8AC3E}">
        <p14:creationId xmlns:p14="http://schemas.microsoft.com/office/powerpoint/2010/main" val="35017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B1552-C7F9-4088-9D0E-ED3585ABAA64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10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" y="0"/>
            <a:ext cx="6766560" cy="121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Preventing Payroll Schemes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524000"/>
            <a:ext cx="7132320" cy="3048000"/>
          </a:xfrm>
        </p:spPr>
        <p:txBody>
          <a:bodyPr/>
          <a:lstStyle/>
          <a:p>
            <a:pPr eaLnBrk="1" hangingPunct="1"/>
            <a:r>
              <a:rPr lang="en-US" altLang="en-US" dirty="0"/>
              <a:t>Adequate segregation of duties in the payroll function </a:t>
            </a:r>
          </a:p>
          <a:p>
            <a:pPr eaLnBrk="1" hangingPunct="1"/>
            <a:r>
              <a:rPr lang="en-US" altLang="en-US" dirty="0"/>
              <a:t>Supervisors should verify the time worked by each of their employees on a daily basis</a:t>
            </a:r>
          </a:p>
          <a:p>
            <a:pPr eaLnBrk="1" hangingPunct="1"/>
            <a:r>
              <a:rPr lang="en-US" altLang="en-US" dirty="0"/>
              <a:t>Require all overtime to be approved in advance, if possible </a:t>
            </a:r>
          </a:p>
        </p:txBody>
      </p:sp>
    </p:spTree>
    <p:extLst>
      <p:ext uri="{BB962C8B-B14F-4D97-AF65-F5344CB8AC3E}">
        <p14:creationId xmlns:p14="http://schemas.microsoft.com/office/powerpoint/2010/main" val="1626366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8FCA21-9CD5-43F5-9F38-C36E60BA2F14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10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" y="243840"/>
            <a:ext cx="688848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Preventing Payroll Schemes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097280"/>
            <a:ext cx="6217920" cy="3474720"/>
          </a:xfrm>
        </p:spPr>
        <p:txBody>
          <a:bodyPr/>
          <a:lstStyle/>
          <a:p>
            <a:pPr eaLnBrk="1" hangingPunct="1"/>
            <a:r>
              <a:rPr lang="en-US" altLang="en-US"/>
              <a:t>All wage rate changes should be approved by a designated manager </a:t>
            </a:r>
          </a:p>
          <a:p>
            <a:pPr eaLnBrk="1" hangingPunct="1"/>
            <a:r>
              <a:rPr lang="en-US" altLang="en-US"/>
              <a:t>Employees should never have access to their timecards after they have been approved by a manager </a:t>
            </a:r>
          </a:p>
          <a:p>
            <a:pPr eaLnBrk="1" hangingPunct="1"/>
            <a:r>
              <a:rPr lang="en-US" altLang="en-US"/>
              <a:t>Employee hiring should be centralized in a human resources department that is independent of all payroll functions </a:t>
            </a:r>
          </a:p>
        </p:txBody>
      </p:sp>
    </p:spTree>
    <p:extLst>
      <p:ext uri="{BB962C8B-B14F-4D97-AF65-F5344CB8AC3E}">
        <p14:creationId xmlns:p14="http://schemas.microsoft.com/office/powerpoint/2010/main" val="3192662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1F3CE-E2A1-4B48-84F0-BC521FDB17A6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100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" y="182879"/>
            <a:ext cx="6888480" cy="959373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Preventing Payroll Schemes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219200"/>
            <a:ext cx="658368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Payroll should be compared to personnel records that are maintained by human resources every pay period </a:t>
            </a:r>
          </a:p>
          <a:p>
            <a:pPr eaLnBrk="1" hangingPunct="1"/>
            <a:r>
              <a:rPr lang="en-US" altLang="en-US" dirty="0"/>
              <a:t>Individuals who transfer funds from general accounts to payroll accounts should not have any role in cutting or posting payroll checks</a:t>
            </a:r>
          </a:p>
          <a:p>
            <a:pPr eaLnBrk="1" hangingPunct="1"/>
            <a:r>
              <a:rPr lang="en-US" altLang="en-US" dirty="0"/>
              <a:t>The person who oversees the distribution should be otherwise segregated from personnel and payroll functions </a:t>
            </a:r>
          </a:p>
        </p:txBody>
      </p:sp>
    </p:spTree>
    <p:extLst>
      <p:ext uri="{BB962C8B-B14F-4D97-AF65-F5344CB8AC3E}">
        <p14:creationId xmlns:p14="http://schemas.microsoft.com/office/powerpoint/2010/main" val="3654492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957208-D7E5-45F6-A775-FEA851F9023F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10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Expense Reimbursement Schemes</a:t>
            </a:r>
            <a:r>
              <a:rPr lang="en-US" altLang="en-US"/>
              <a:t>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1584960"/>
            <a:ext cx="6217920" cy="29870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Occurs when an employee files expense reports seeking reimbursement for travel and entertainment expenses that are either personal in nature, inflated, or completely fictitious.</a:t>
            </a:r>
          </a:p>
        </p:txBody>
      </p:sp>
    </p:spTree>
    <p:extLst>
      <p:ext uri="{BB962C8B-B14F-4D97-AF65-F5344CB8AC3E}">
        <p14:creationId xmlns:p14="http://schemas.microsoft.com/office/powerpoint/2010/main" val="1385188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986FA3-915D-4EE0-B822-78C06DAAB7CF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10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1158240"/>
          </a:xfrm>
        </p:spPr>
        <p:txBody>
          <a:bodyPr/>
          <a:lstStyle/>
          <a:p>
            <a:pPr eaLnBrk="1" hangingPunct="1"/>
            <a:r>
              <a:rPr lang="en-US" altLang="en-US" b="1"/>
              <a:t>Four Categories of Expense Reimbursement Fraud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584960"/>
            <a:ext cx="7132320" cy="2987040"/>
          </a:xfrm>
        </p:spPr>
        <p:txBody>
          <a:bodyPr/>
          <a:lstStyle/>
          <a:p>
            <a:pPr marL="512064" indent="-457200" eaLnBrk="1" hangingPunct="1">
              <a:buFont typeface="+mj-lt"/>
              <a:buAutoNum type="arabicPeriod"/>
            </a:pPr>
            <a:r>
              <a:rPr lang="en-US" altLang="en-US" dirty="0"/>
              <a:t>Mischaracterized expense reimbursements</a:t>
            </a:r>
          </a:p>
          <a:p>
            <a:pPr eaLnBrk="1" hangingPunct="1"/>
            <a:r>
              <a:rPr lang="en-US" altLang="en-US" dirty="0"/>
              <a:t>Files expense report and classifies personal as business expense</a:t>
            </a:r>
          </a:p>
          <a:p>
            <a:pPr eaLnBrk="1" hangingPunct="1"/>
            <a:r>
              <a:rPr lang="en-US" altLang="en-US" dirty="0"/>
              <a:t>Not complicated scheme and is most common</a:t>
            </a:r>
          </a:p>
        </p:txBody>
      </p:sp>
    </p:spTree>
    <p:extLst>
      <p:ext uri="{BB962C8B-B14F-4D97-AF65-F5344CB8AC3E}">
        <p14:creationId xmlns:p14="http://schemas.microsoft.com/office/powerpoint/2010/main" val="3156811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C128B-A237-4B66-B02D-D47C7C9ED941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10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1158240"/>
          </a:xfrm>
        </p:spPr>
        <p:txBody>
          <a:bodyPr/>
          <a:lstStyle/>
          <a:p>
            <a:pPr eaLnBrk="1" hangingPunct="1"/>
            <a:r>
              <a:rPr lang="en-US" altLang="en-US" b="1"/>
              <a:t>Four Categories of Expense Reimbursement Fraud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584960"/>
            <a:ext cx="7132320" cy="2987040"/>
          </a:xfrm>
        </p:spPr>
        <p:txBody>
          <a:bodyPr/>
          <a:lstStyle/>
          <a:p>
            <a:pPr marL="512064" indent="-457200" eaLnBrk="1" hangingPunct="1">
              <a:buFont typeface="+mj-lt"/>
              <a:buAutoNum type="arabicPeriod" startAt="2"/>
            </a:pPr>
            <a:r>
              <a:rPr lang="en-US" altLang="en-US" dirty="0"/>
              <a:t>Overstated Expense Reimbursement</a:t>
            </a:r>
          </a:p>
          <a:p>
            <a:pPr eaLnBrk="1" hangingPunct="1"/>
            <a:r>
              <a:rPr lang="en-US" altLang="en-US" dirty="0"/>
              <a:t>Fraudster inflates a legitimate expense item on his/her reimbursement request</a:t>
            </a:r>
          </a:p>
          <a:p>
            <a:pPr eaLnBrk="1" hangingPunct="1"/>
            <a:r>
              <a:rPr lang="en-US" altLang="en-US" dirty="0"/>
              <a:t>Common when no supporting documentation is required or when individual fills out own receipt (cabs and meal tickets)</a:t>
            </a:r>
          </a:p>
        </p:txBody>
      </p:sp>
    </p:spTree>
    <p:extLst>
      <p:ext uri="{BB962C8B-B14F-4D97-AF65-F5344CB8AC3E}">
        <p14:creationId xmlns:p14="http://schemas.microsoft.com/office/powerpoint/2010/main" val="2457350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3C2C6-076A-4B74-8801-D99C8C0520B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100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1158240"/>
          </a:xfrm>
        </p:spPr>
        <p:txBody>
          <a:bodyPr/>
          <a:lstStyle/>
          <a:p>
            <a:pPr eaLnBrk="1" hangingPunct="1"/>
            <a:r>
              <a:rPr lang="en-US" altLang="en-US" b="1"/>
              <a:t>Four Categories of Expense Reimbursement Fraud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584960"/>
            <a:ext cx="7132320" cy="2987040"/>
          </a:xfrm>
        </p:spPr>
        <p:txBody>
          <a:bodyPr/>
          <a:lstStyle/>
          <a:p>
            <a:pPr marL="512064" indent="-457200" eaLnBrk="1" hangingPunct="1">
              <a:buFont typeface="+mj-lt"/>
              <a:buAutoNum type="arabicPeriod" startAt="3"/>
            </a:pPr>
            <a:r>
              <a:rPr lang="en-US" altLang="en-US" dirty="0"/>
              <a:t>Fictitious Expense Reimbursements</a:t>
            </a:r>
          </a:p>
          <a:p>
            <a:pPr eaLnBrk="1" hangingPunct="1"/>
            <a:r>
              <a:rPr lang="en-US" altLang="en-US" dirty="0"/>
              <a:t>Reimbursement for expenses never incurred</a:t>
            </a:r>
          </a:p>
          <a:p>
            <a:pPr lvl="1" eaLnBrk="1" hangingPunct="1"/>
            <a:r>
              <a:rPr lang="en-US" altLang="en-US" dirty="0"/>
              <a:t>Meal tickets</a:t>
            </a:r>
          </a:p>
        </p:txBody>
      </p:sp>
    </p:spTree>
    <p:extLst>
      <p:ext uri="{BB962C8B-B14F-4D97-AF65-F5344CB8AC3E}">
        <p14:creationId xmlns:p14="http://schemas.microsoft.com/office/powerpoint/2010/main" val="3831610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B7581-3DE1-4D40-8A76-50D58F9FC2AD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1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0668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2900" b="1" dirty="0"/>
            </a:br>
            <a:br>
              <a:rPr lang="en-US" altLang="en-US" sz="2900" b="1" dirty="0"/>
            </a:br>
            <a:br>
              <a:rPr lang="en-US" altLang="en-US" sz="2900" b="1" dirty="0"/>
            </a:br>
            <a:r>
              <a:rPr lang="en-US" altLang="en-US" b="1" dirty="0"/>
              <a:t>Evaluating Deficiencies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975360"/>
            <a:ext cx="7071360" cy="4145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Significant deficiencies that have been communicated to management and the audit committee but that remain uncorrected after a reasonable period of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Disclosures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Auditor should follow same requirements as related to management's assessment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Consideration of Fraud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Emphasizes importance of controls over possible fraud and requires auditor to evaluate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42892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BC4C5-C82E-4EE7-B095-3543F1A984C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10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243840"/>
            <a:ext cx="6217920" cy="1158240"/>
          </a:xfrm>
        </p:spPr>
        <p:txBody>
          <a:bodyPr/>
          <a:lstStyle/>
          <a:p>
            <a:pPr eaLnBrk="1" hangingPunct="1"/>
            <a:r>
              <a:rPr lang="en-US" altLang="en-US" b="1"/>
              <a:t>Four Categories of Expense Reimbursement Fraud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584960"/>
            <a:ext cx="7132320" cy="2987040"/>
          </a:xfrm>
        </p:spPr>
        <p:txBody>
          <a:bodyPr/>
          <a:lstStyle/>
          <a:p>
            <a:pPr marL="512064" indent="-457200" eaLnBrk="1" hangingPunct="1">
              <a:buFont typeface="+mj-lt"/>
              <a:buAutoNum type="arabicPeriod" startAt="4"/>
            </a:pPr>
            <a:r>
              <a:rPr lang="en-US" altLang="en-US" dirty="0"/>
              <a:t>Multiple Reimbursements</a:t>
            </a:r>
          </a:p>
          <a:p>
            <a:pPr eaLnBrk="1" hangingPunct="1"/>
            <a:r>
              <a:rPr lang="en-US" altLang="en-US" dirty="0"/>
              <a:t>Simple file for reimbursement of a legitimate expense more than once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8133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1419D3-D48A-42F3-9352-3F938A0E3D04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100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Red Flags Associated With Expense Reimbursement Schemes</a:t>
            </a:r>
            <a:r>
              <a:rPr lang="en-US" altLang="en-US"/>
              <a:t> 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584960"/>
            <a:ext cx="7132320" cy="29870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Management failure to adequately review expense reports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Expenses that significantly exceed budgeted or prior year totals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Expenses claimed by an employee on dates or at times when they were not working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Expense reports that lack support </a:t>
            </a:r>
          </a:p>
        </p:txBody>
      </p:sp>
    </p:spTree>
    <p:extLst>
      <p:ext uri="{BB962C8B-B14F-4D97-AF65-F5344CB8AC3E}">
        <p14:creationId xmlns:p14="http://schemas.microsoft.com/office/powerpoint/2010/main" val="1648686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778F3-DC8A-487E-8FA4-AD2BFCFB90B9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10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b="1" dirty="0"/>
              <a:t>Red Flags Associated With Expense Reimbursement Schemes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158240"/>
            <a:ext cx="7132320" cy="35966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Claims for reimbursement of very old expenses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Employees who pay high-dollar travel and entertainment expenses in cash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Expenses consistently total to round numbers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Multiple reimbursements in the same or similar amounts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Total at or just below the organization’s reimbursement limit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Expense reports that have been approved by a manager outside the claimant’s department </a:t>
            </a:r>
          </a:p>
        </p:txBody>
      </p:sp>
    </p:spTree>
    <p:extLst>
      <p:ext uri="{BB962C8B-B14F-4D97-AF65-F5344CB8AC3E}">
        <p14:creationId xmlns:p14="http://schemas.microsoft.com/office/powerpoint/2010/main" val="2868276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F8CB8D-A608-4788-9EF2-C5BED6335779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100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Prevention of Expense Reimbursement Schemes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097280"/>
            <a:ext cx="6949440" cy="34747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At a minimum, expense reports should contain detailed information related to: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Original support for expenses &gt; $25 or All expenses based on size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Explanation of expense, including purpose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Time and date of expense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Place of expenditure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Amount of expense</a:t>
            </a:r>
          </a:p>
        </p:txBody>
      </p:sp>
    </p:spTree>
    <p:extLst>
      <p:ext uri="{BB962C8B-B14F-4D97-AF65-F5344CB8AC3E}">
        <p14:creationId xmlns:p14="http://schemas.microsoft.com/office/powerpoint/2010/main" val="1066272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DD3193-2A0B-4F37-A0E0-82F9BD3E6A44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10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" y="0"/>
            <a:ext cx="621792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Prevention of Expense Reimbursement Schemes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" y="1524000"/>
            <a:ext cx="6949440" cy="34137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Each expense report should be carefully reviewed by the supervisor of the person claiming the expense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Original documentation should be attached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Claims should be submitted within a certain time from being incurred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Organization should have a clear reimbursement policy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281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"/>
            <a:ext cx="5619795" cy="640909"/>
          </a:xfrm>
        </p:spPr>
        <p:txBody>
          <a:bodyPr>
            <a:normAutofit/>
          </a:bodyPr>
          <a:lstStyle/>
          <a:p>
            <a:r>
              <a:rPr lang="en-US" dirty="0"/>
              <a:t>ACH Transaction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80160"/>
            <a:ext cx="5852160" cy="3818534"/>
          </a:xfrm>
        </p:spPr>
        <p:txBody>
          <a:bodyPr>
            <a:noAutofit/>
          </a:bodyPr>
          <a:lstStyle/>
          <a:p>
            <a:pPr marL="420624" indent="-365760">
              <a:buFont typeface="+mj-lt"/>
              <a:buAutoNum type="arabicParenR"/>
            </a:pPr>
            <a:r>
              <a:rPr lang="en-US" dirty="0"/>
              <a:t>All employees receive their money timely and in the correct amount.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Approved vendors are paid timely and in the approved amount.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988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"/>
            <a:ext cx="5619795" cy="640909"/>
          </a:xfrm>
        </p:spPr>
        <p:txBody>
          <a:bodyPr>
            <a:normAutofit/>
          </a:bodyPr>
          <a:lstStyle/>
          <a:p>
            <a:r>
              <a:rPr lang="en-US" dirty="0"/>
              <a:t>ACH Transaction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80160"/>
            <a:ext cx="5852160" cy="3818534"/>
          </a:xfrm>
        </p:spPr>
        <p:txBody>
          <a:bodyPr>
            <a:noAutofit/>
          </a:bodyPr>
          <a:lstStyle/>
          <a:p>
            <a:pPr marL="54864" indent="0">
              <a:buNone/>
            </a:pPr>
            <a:r>
              <a:rPr lang="en-US" b="1" i="1" dirty="0"/>
              <a:t>Payroll Transaction Questions:</a:t>
            </a:r>
          </a:p>
          <a:p>
            <a:pPr marL="658368" lvl="1" indent="-365760">
              <a:buFont typeface="+mj-lt"/>
              <a:buAutoNum type="arabicParenR"/>
            </a:pPr>
            <a:r>
              <a:rPr lang="en-US" sz="1900" dirty="0"/>
              <a:t>Are employees paid electronically by direct transfer to the employee bank account?</a:t>
            </a:r>
          </a:p>
          <a:p>
            <a:pPr marL="658368" lvl="1" indent="-365760">
              <a:buFont typeface="+mj-lt"/>
              <a:buAutoNum type="arabicParenR"/>
            </a:pPr>
            <a:r>
              <a:rPr lang="en-US" sz="1900" dirty="0"/>
              <a:t>Who has authority/ability to make these transfers?</a:t>
            </a:r>
          </a:p>
          <a:p>
            <a:pPr marL="658368" lvl="1" indent="-365760">
              <a:buFont typeface="+mj-lt"/>
              <a:buAutoNum type="arabicParenR"/>
            </a:pPr>
            <a:r>
              <a:rPr lang="en-US" sz="1900" dirty="0"/>
              <a:t>Does this person reconcile the bank account?</a:t>
            </a:r>
            <a:endParaRPr lang="en-US" dirty="0"/>
          </a:p>
          <a:p>
            <a:pPr marL="658368" lvl="1" indent="-365760">
              <a:buFont typeface="+mj-lt"/>
              <a:buAutoNum type="arabicParenR"/>
            </a:pPr>
            <a:r>
              <a:rPr lang="en-US" sz="1900" dirty="0"/>
              <a:t>Does this person have access to post  general ledger entries?</a:t>
            </a:r>
          </a:p>
          <a:p>
            <a:pPr marL="658368" lvl="1" indent="-365760">
              <a:buFont typeface="+mj-lt"/>
              <a:buAutoNum type="arabicParenR"/>
            </a:pPr>
            <a:r>
              <a:rPr lang="en-US" dirty="0"/>
              <a:t>Does the City/Utility/</a:t>
            </a:r>
            <a:r>
              <a:rPr lang="en-US" dirty="0" err="1"/>
              <a:t>etc’s</a:t>
            </a:r>
            <a:r>
              <a:rPr lang="en-US" dirty="0"/>
              <a:t> bank require two people (dual) authorizations of </a:t>
            </a:r>
            <a:br>
              <a:rPr lang="en-US" dirty="0"/>
            </a:br>
            <a:r>
              <a:rPr lang="en-US" dirty="0"/>
              <a:t>transactions?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131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"/>
            <a:ext cx="5619795" cy="640909"/>
          </a:xfrm>
        </p:spPr>
        <p:txBody>
          <a:bodyPr>
            <a:normAutofit/>
          </a:bodyPr>
          <a:lstStyle/>
          <a:p>
            <a:r>
              <a:rPr lang="en-US" dirty="0"/>
              <a:t>ACH Transaction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80160"/>
            <a:ext cx="5852160" cy="3818534"/>
          </a:xfrm>
        </p:spPr>
        <p:txBody>
          <a:bodyPr>
            <a:noAutofit/>
          </a:bodyPr>
          <a:lstStyle/>
          <a:p>
            <a:pPr marL="54864" indent="0">
              <a:buNone/>
            </a:pPr>
            <a:r>
              <a:rPr lang="en-US" b="1" i="1" dirty="0"/>
              <a:t>Vendor Transaction Questions:</a:t>
            </a:r>
            <a:endParaRPr lang="en-US" dirty="0"/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Are any vendors paid electronically?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Does anyone have the authority/ ability to pay vendors electronically?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Does this person reconcile the bank account?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Does this person have access to post general ledger transactions?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Does the City/Utility/</a:t>
            </a:r>
            <a:r>
              <a:rPr lang="en-US" dirty="0" err="1"/>
              <a:t>etc’s</a:t>
            </a:r>
            <a:r>
              <a:rPr lang="en-US" dirty="0"/>
              <a:t> bank require two people (dual) authorizations?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27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5802675" cy="640909"/>
          </a:xfrm>
        </p:spPr>
        <p:txBody>
          <a:bodyPr>
            <a:normAutofit/>
          </a:bodyPr>
          <a:lstStyle/>
          <a:p>
            <a:r>
              <a:rPr lang="en-US" dirty="0"/>
              <a:t>Vacation/Sick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94" y="1219201"/>
            <a:ext cx="5687926" cy="3446903"/>
          </a:xfrm>
        </p:spPr>
        <p:txBody>
          <a:bodyPr>
            <a:noAutofit/>
          </a:bodyPr>
          <a:lstStyle/>
          <a:p>
            <a:pPr marL="54864" indent="0">
              <a:buNone/>
            </a:pPr>
            <a:r>
              <a:rPr lang="en-US" b="1" i="1" dirty="0"/>
              <a:t>Issues:</a:t>
            </a:r>
          </a:p>
          <a:p>
            <a:pPr marL="466344" indent="-411480">
              <a:buFont typeface="+mj-lt"/>
              <a:buAutoNum type="arabicParenR"/>
            </a:pPr>
            <a:r>
              <a:rPr lang="en-US" dirty="0"/>
              <a:t>Each employee is credited with the proper amount of vacation and sick leaved earned each pay period per approved vacation and sick leave policy.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Vacation and sick leave is used according to approved vacation and sick leave policy.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Vacation and sick leave used is properly charged against the employee’s accumulated leaves.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4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5802675" cy="640909"/>
          </a:xfrm>
        </p:spPr>
        <p:txBody>
          <a:bodyPr>
            <a:normAutofit/>
          </a:bodyPr>
          <a:lstStyle/>
          <a:p>
            <a:r>
              <a:rPr lang="en-US" dirty="0"/>
              <a:t>Vacation/Sick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94" y="1219201"/>
            <a:ext cx="5687926" cy="3446903"/>
          </a:xfrm>
        </p:spPr>
        <p:txBody>
          <a:bodyPr>
            <a:noAutofit/>
          </a:bodyPr>
          <a:lstStyle/>
          <a:p>
            <a:pPr marL="54864" indent="0">
              <a:buNone/>
            </a:pPr>
            <a:r>
              <a:rPr lang="en-US" b="1" i="1" dirty="0"/>
              <a:t>Questions:</a:t>
            </a:r>
          </a:p>
          <a:p>
            <a:pPr marL="466344" indent="-411480">
              <a:buFont typeface="+mj-lt"/>
              <a:buAutoNum type="arabicParenR"/>
            </a:pPr>
            <a:r>
              <a:rPr lang="en-US" sz="2100" dirty="0"/>
              <a:t>Does the payroll system accumulate the vacation and sick leave automatically after it is set up?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Does someone other than the person responsible for entering the date verify that it is set up properly? Is this done at least annually?</a:t>
            </a:r>
          </a:p>
          <a:p>
            <a:pPr marL="420624" indent="-365760">
              <a:buFont typeface="+mj-lt"/>
              <a:buAutoNum type="arabicParenR"/>
            </a:pPr>
            <a:r>
              <a:rPr lang="en-US" dirty="0"/>
              <a:t>Who is charged with the responsibility of recording vacation or sick leave used?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59436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914400" indent="-18288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280160" indent="-18288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645920" indent="-18288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01168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37744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108960" indent="-1828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95760-4FB8-4903-B4BE-15BC3E6B3E48}" type="slidenum">
              <a:rPr lang="en-US" altLang="en-US" sz="11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100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5242560"/>
            <a:ext cx="7315200" cy="2438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" y="243840"/>
            <a:ext cx="6949440" cy="6705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COSO and the Treadway Commission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8640" y="914400"/>
            <a:ext cx="6217920" cy="3657600"/>
          </a:xfrm>
        </p:spPr>
        <p:txBody>
          <a:bodyPr/>
          <a:lstStyle/>
          <a:p>
            <a:pPr eaLnBrk="1" hangingPunct="1"/>
            <a:r>
              <a:rPr lang="en-US" altLang="en-US"/>
              <a:t>The commission was formed by the major  professional auditing organizations:</a:t>
            </a:r>
          </a:p>
          <a:p>
            <a:pPr lvl="1" eaLnBrk="1" hangingPunct="1"/>
            <a:r>
              <a:rPr lang="en-US" altLang="en-US"/>
              <a:t>American Institute of CPAs</a:t>
            </a:r>
          </a:p>
          <a:p>
            <a:pPr lvl="1" eaLnBrk="1" hangingPunct="1"/>
            <a:r>
              <a:rPr lang="en-US" altLang="en-US"/>
              <a:t>Institute of Internal Auditors</a:t>
            </a:r>
          </a:p>
          <a:p>
            <a:pPr lvl="1" eaLnBrk="1" hangingPunct="1"/>
            <a:r>
              <a:rPr lang="en-US" altLang="en-US"/>
              <a:t>National Association of Accountants </a:t>
            </a:r>
          </a:p>
          <a:p>
            <a:pPr eaLnBrk="1" hangingPunct="1"/>
            <a:r>
              <a:rPr lang="en-US" altLang="en-US"/>
              <a:t>For the purpose of defining the responsibility of the auditor in preventing and detecting fraud </a:t>
            </a:r>
          </a:p>
        </p:txBody>
      </p:sp>
    </p:spTree>
    <p:extLst>
      <p:ext uri="{BB962C8B-B14F-4D97-AF65-F5344CB8AC3E}">
        <p14:creationId xmlns:p14="http://schemas.microsoft.com/office/powerpoint/2010/main" val="341354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/>
              <a:t>Questions?</a:t>
            </a:r>
          </a:p>
        </p:txBody>
      </p:sp>
      <p:pic>
        <p:nvPicPr>
          <p:cNvPr id="3" name="Picture 2" descr="thCAPKI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1" y="1905000"/>
            <a:ext cx="1295400" cy="138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4225216"/>
            <a:ext cx="1480109" cy="873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40" y="3597469"/>
            <a:ext cx="4023360" cy="1428083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n-lt"/>
                <a:ea typeface="Segoe UI Symbol" pitchFamily="34" charset="0"/>
              </a:rPr>
              <a:t>Matt Wood, CPA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  <a:ea typeface="Segoe UI Symbol" pitchFamily="34" charset="0"/>
              </a:rPr>
              <a:t>731.427.8571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  <a:ea typeface="Segoe UI Symbol" pitchFamily="34" charset="0"/>
                <a:hlinkClick r:id="rId4"/>
              </a:rPr>
              <a:t>mwood@atacpa.net</a:t>
            </a:r>
            <a:endParaRPr lang="en-US" sz="2200" dirty="0">
              <a:solidFill>
                <a:srgbClr val="000000"/>
              </a:solidFill>
              <a:latin typeface="+mn-lt"/>
              <a:ea typeface="Segoe UI Symbo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+mn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TA">
      <a:dk1>
        <a:srgbClr val="AFBD22"/>
      </a:dk1>
      <a:lt1>
        <a:sysClr val="window" lastClr="FFFFFF"/>
      </a:lt1>
      <a:dk2>
        <a:srgbClr val="004785"/>
      </a:dk2>
      <a:lt2>
        <a:srgbClr val="D9E46D"/>
      </a:lt2>
      <a:accent1>
        <a:srgbClr val="D56509"/>
      </a:accent1>
      <a:accent2>
        <a:srgbClr val="004785"/>
      </a:accent2>
      <a:accent3>
        <a:srgbClr val="004785"/>
      </a:accent3>
      <a:accent4>
        <a:srgbClr val="AFBD22"/>
      </a:accent4>
      <a:accent5>
        <a:srgbClr val="FF0000"/>
      </a:accent5>
      <a:accent6>
        <a:srgbClr val="FAC090"/>
      </a:accent6>
      <a:hlink>
        <a:srgbClr val="0000FF"/>
      </a:hlink>
      <a:folHlink>
        <a:srgbClr val="FF0000"/>
      </a:folHlink>
    </a:clrScheme>
    <a:fontScheme name="ATA">
      <a:majorFont>
        <a:latin typeface="Myriad Pro"/>
        <a:ea typeface=""/>
        <a:cs typeface=""/>
      </a:majorFont>
      <a:minorFont>
        <a:latin typeface="Arial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8911</TotalTime>
  <Words>3256</Words>
  <Application>Microsoft Office PowerPoint</Application>
  <PresentationFormat>Custom</PresentationFormat>
  <Paragraphs>558</Paragraphs>
  <Slides>90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Myriad Pro</vt:lpstr>
      <vt:lpstr>Arial</vt:lpstr>
      <vt:lpstr>Times</vt:lpstr>
      <vt:lpstr>Wingdings 2</vt:lpstr>
      <vt:lpstr>Times New Roman</vt:lpstr>
      <vt:lpstr>Segoe UI Symbol</vt:lpstr>
      <vt:lpstr>Austin</vt:lpstr>
      <vt:lpstr>Joint Accounting Conference 2018 - Internal Controls – “The Good, the Bad, and the Ugly” </vt:lpstr>
      <vt:lpstr>Internal Controls</vt:lpstr>
      <vt:lpstr>PowerPoint Presentation</vt:lpstr>
      <vt:lpstr>COSO Framework </vt:lpstr>
      <vt:lpstr>  Audit of Internal Control Over Financial Reporting </vt:lpstr>
      <vt:lpstr>    Evaluating Deficiencies </vt:lpstr>
      <vt:lpstr>       Evaluating Deficiencies </vt:lpstr>
      <vt:lpstr>   Evaluating Deficiencies</vt:lpstr>
      <vt:lpstr>COSO and the Treadway Commission</vt:lpstr>
      <vt:lpstr>Treadway Commission Recommendations</vt:lpstr>
      <vt:lpstr>COSO Definition of Internal Control</vt:lpstr>
      <vt:lpstr> COSO’s Five Interrelated Components of Internal Control </vt:lpstr>
      <vt:lpstr>COSO’s Five Interrelated Components of Internal Control</vt:lpstr>
      <vt:lpstr>COSO’s Five Interrelated Components of Internal Control</vt:lpstr>
      <vt:lpstr>COSO’s Five Interrelated Components of Internal Control</vt:lpstr>
      <vt:lpstr>COSO’s Five Interrelated Components of Internal Control</vt:lpstr>
      <vt:lpstr>COSO’s Five Interrelated Components of Internal Control</vt:lpstr>
      <vt:lpstr>COSO’s Five Interrelated Components of Internal Control</vt:lpstr>
      <vt:lpstr>Assigning Responsibility </vt:lpstr>
      <vt:lpstr>Audit Committees</vt:lpstr>
      <vt:lpstr>Don’t Let the Wolves  Guard the Hen House </vt:lpstr>
      <vt:lpstr>Communicating the Policy</vt:lpstr>
      <vt:lpstr>Training Employees</vt:lpstr>
      <vt:lpstr>COSO Framework IC Document</vt:lpstr>
      <vt:lpstr>Fraud Prevention</vt:lpstr>
      <vt:lpstr>Introduction </vt:lpstr>
      <vt:lpstr>Common Internal Control Weaknesses </vt:lpstr>
      <vt:lpstr>Lack of Segregation of Duties </vt:lpstr>
      <vt:lpstr>Lack of Physical Safeguards </vt:lpstr>
      <vt:lpstr>Lack of Independent Checks </vt:lpstr>
      <vt:lpstr>Lack of Proper Authorization on Documents, and Records</vt:lpstr>
      <vt:lpstr>Overriding Existing Controls </vt:lpstr>
      <vt:lpstr>  An Inadequate Accounting System (Often by Design) </vt:lpstr>
      <vt:lpstr>Preventing Asset Misappropriation Through Internal Controls </vt:lpstr>
      <vt:lpstr>Asset Misappropriation Schemes </vt:lpstr>
      <vt:lpstr>The Big Three</vt:lpstr>
      <vt:lpstr>Cash Frauds: 3 Main Categories</vt:lpstr>
      <vt:lpstr>Cash Frauds – “Lapping”</vt:lpstr>
      <vt:lpstr>Cash Frauds – Skimming</vt:lpstr>
      <vt:lpstr>Cash Larceny</vt:lpstr>
      <vt:lpstr>Additional Cash Considerations</vt:lpstr>
      <vt:lpstr>Accounts Receivable</vt:lpstr>
      <vt:lpstr>Improper Utility Bill Adjustments</vt:lpstr>
      <vt:lpstr>Improper Bad Debt Writeoffs</vt:lpstr>
      <vt:lpstr>Check Substitution</vt:lpstr>
      <vt:lpstr>Accounts Payable/Payroll</vt:lpstr>
      <vt:lpstr> Preventing Fraudulent Disbursements</vt:lpstr>
      <vt:lpstr>Fraudulent Vendor Schemes</vt:lpstr>
      <vt:lpstr> Fraudulent Vendor Billing Schemes</vt:lpstr>
      <vt:lpstr> How Employees Commit  Fraudulent Vendor Billing Schemes</vt:lpstr>
      <vt:lpstr>How Employees Commit Disbursement Schemes</vt:lpstr>
      <vt:lpstr>Red Flags That Are Associated  With AP Schemes</vt:lpstr>
      <vt:lpstr>Red Flags That Are Associated  With AP Schemes </vt:lpstr>
      <vt:lpstr> Preventing AP Schemes</vt:lpstr>
      <vt:lpstr>Preventing AP Schemes</vt:lpstr>
      <vt:lpstr>Check Tampering Schemes </vt:lpstr>
      <vt:lpstr>Check Tampering Schemes </vt:lpstr>
      <vt:lpstr>Credit Cards</vt:lpstr>
      <vt:lpstr>Check Tampering Schemes </vt:lpstr>
      <vt:lpstr>Check Tampering Schemes </vt:lpstr>
      <vt:lpstr>Check Tampering Schemes </vt:lpstr>
      <vt:lpstr>Check Tampering Schemes </vt:lpstr>
      <vt:lpstr>Red Flags Associated  With Check Tampering</vt:lpstr>
      <vt:lpstr>Red Flags Associated  With Check Tampering</vt:lpstr>
      <vt:lpstr>Preventing Check Tampering</vt:lpstr>
      <vt:lpstr>Preventing Check Tampering</vt:lpstr>
      <vt:lpstr> Preventing Check Tampering</vt:lpstr>
      <vt:lpstr>Payroll Schemes </vt:lpstr>
      <vt:lpstr>Payroll Schemes </vt:lpstr>
      <vt:lpstr>Payroll Schemes </vt:lpstr>
      <vt:lpstr>Red Flags Associated  With Payroll Schemes </vt:lpstr>
      <vt:lpstr>Red Flags Associated  With Payroll Schemes</vt:lpstr>
      <vt:lpstr>Preventing Payroll Schemes</vt:lpstr>
      <vt:lpstr>Preventing Payroll Schemes</vt:lpstr>
      <vt:lpstr>Preventing Payroll Schemes</vt:lpstr>
      <vt:lpstr>Expense Reimbursement Schemes </vt:lpstr>
      <vt:lpstr>Four Categories of Expense Reimbursement Fraud</vt:lpstr>
      <vt:lpstr>Four Categories of Expense Reimbursement Fraud</vt:lpstr>
      <vt:lpstr>Four Categories of Expense Reimbursement Fraud</vt:lpstr>
      <vt:lpstr>Four Categories of Expense Reimbursement Fraud</vt:lpstr>
      <vt:lpstr>Red Flags Associated With Expense Reimbursement Schemes </vt:lpstr>
      <vt:lpstr>Red Flags Associated With Expense Reimbursement Schemes</vt:lpstr>
      <vt:lpstr>Prevention of Expense Reimbursement Schemes</vt:lpstr>
      <vt:lpstr>Prevention of Expense Reimbursement Schemes</vt:lpstr>
      <vt:lpstr>ACH Transaction Issues</vt:lpstr>
      <vt:lpstr>ACH Transaction Issues</vt:lpstr>
      <vt:lpstr>ACH Transaction Issues</vt:lpstr>
      <vt:lpstr>Vacation/Sick Leave</vt:lpstr>
      <vt:lpstr>Vacation/Sick Leave</vt:lpstr>
      <vt:lpstr>Questions?</vt:lpstr>
    </vt:vector>
  </TitlesOfParts>
  <Manager>hcooper@atacpa.net</Manager>
  <Company>Alexander Thompson Arnold CPAs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Audit Presentation</dc:title>
  <dc:subject>Internal Controls and Fraud Prevention</dc:subject>
  <dc:creator>Hope Cooper</dc:creator>
  <cp:keywords>Internal audit; utility company;</cp:keywords>
  <cp:lastModifiedBy>Matt Wood</cp:lastModifiedBy>
  <cp:revision>427</cp:revision>
  <cp:lastPrinted>2017-03-14T20:44:58Z</cp:lastPrinted>
  <dcterms:created xsi:type="dcterms:W3CDTF">2008-03-31T17:19:40Z</dcterms:created>
  <dcterms:modified xsi:type="dcterms:W3CDTF">2018-05-14T05:12:05Z</dcterms:modified>
</cp:coreProperties>
</file>